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6"/>
  </p:notesMasterIdLst>
  <p:sldIdLst>
    <p:sldId id="336" r:id="rId5"/>
  </p:sldIdLst>
  <p:sldSz cx="7559675" cy="1069181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B32"/>
    <a:srgbClr val="10244C"/>
    <a:srgbClr val="1D428A"/>
    <a:srgbClr val="666666"/>
    <a:srgbClr val="F2A900"/>
    <a:srgbClr val="A7A8AA"/>
    <a:srgbClr val="77817B"/>
    <a:srgbClr val="9D9FA2"/>
    <a:srgbClr val="0B1833"/>
    <a:srgbClr val="4C4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94" autoAdjust="0"/>
    <p:restoredTop sz="94660"/>
  </p:normalViewPr>
  <p:slideViewPr>
    <p:cSldViewPr snapToGrid="0">
      <p:cViewPr>
        <p:scale>
          <a:sx n="110" d="100"/>
          <a:sy n="110" d="100"/>
        </p:scale>
        <p:origin x="1884"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2D9CE7D-95AE-4F36-B3B5-E4BD5A882577}" type="datetimeFigureOut">
              <a:rPr lang="en-US" smtClean="0"/>
              <a:t>8/4/2025</a:t>
            </a:fld>
            <a:endParaRPr lang="en-US"/>
          </a:p>
        </p:txBody>
      </p:sp>
      <p:sp>
        <p:nvSpPr>
          <p:cNvPr id="4" name="Slide Image Placeholder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2F850443-E01A-4947-A1F3-3B7E9CBFC3F0}" type="slidenum">
              <a:rPr lang="en-US" smtClean="0"/>
              <a:t>‹#›</a:t>
            </a:fld>
            <a:endParaRPr lang="en-US"/>
          </a:p>
        </p:txBody>
      </p:sp>
    </p:spTree>
    <p:extLst>
      <p:ext uri="{BB962C8B-B14F-4D97-AF65-F5344CB8AC3E}">
        <p14:creationId xmlns:p14="http://schemas.microsoft.com/office/powerpoint/2010/main" val="3490504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9567990-C19D-5D4F-8496-F76E337322E2}"/>
              </a:ext>
            </a:extLst>
          </p:cNvPr>
          <p:cNvPicPr>
            <a:picLocks noChangeAspect="1"/>
          </p:cNvPicPr>
          <p:nvPr/>
        </p:nvPicPr>
        <p:blipFill>
          <a:blip r:embed="rId2"/>
          <a:srcRect/>
          <a:stretch/>
        </p:blipFill>
        <p:spPr>
          <a:xfrm>
            <a:off x="5971649" y="10102500"/>
            <a:ext cx="1218382" cy="155504"/>
          </a:xfrm>
          <a:prstGeom prst="rect">
            <a:avLst/>
          </a:prstGeom>
        </p:spPr>
      </p:pic>
      <p:sp>
        <p:nvSpPr>
          <p:cNvPr id="8" name="Date Placeholder 3">
            <a:extLst>
              <a:ext uri="{FF2B5EF4-FFF2-40B4-BE49-F238E27FC236}">
                <a16:creationId xmlns:a16="http://schemas.microsoft.com/office/drawing/2014/main" id="{5D6EFBC3-A705-6443-9A54-DB337083194E}"/>
              </a:ext>
            </a:extLst>
          </p:cNvPr>
          <p:cNvSpPr>
            <a:spLocks noGrp="1"/>
          </p:cNvSpPr>
          <p:nvPr>
            <p:ph type="dt" sz="half" idx="2"/>
          </p:nvPr>
        </p:nvSpPr>
        <p:spPr>
          <a:xfrm>
            <a:off x="3766338" y="9895632"/>
            <a:ext cx="1371780" cy="569240"/>
          </a:xfrm>
          <a:prstGeom prst="rect">
            <a:avLst/>
          </a:prstGeom>
        </p:spPr>
        <p:txBody>
          <a:bodyPr vert="horz" lIns="91440" tIns="45720" rIns="91440" bIns="45720" rtlCol="0" anchor="ctr"/>
          <a:lstStyle>
            <a:lvl1pPr algn="l">
              <a:defRPr sz="496">
                <a:solidFill>
                  <a:schemeClr val="accent3"/>
                </a:solidFill>
                <a:latin typeface="Open Sans" panose="020B0606030504020204" pitchFamily="34" charset="0"/>
                <a:ea typeface="Open Sans" panose="020B0606030504020204" pitchFamily="34" charset="0"/>
                <a:cs typeface="Open Sans" panose="020B0606030504020204" pitchFamily="34" charset="0"/>
              </a:defRPr>
            </a:lvl1pPr>
          </a:lstStyle>
          <a:p>
            <a:fld id="{742A612F-4CCA-4312-855B-1E8C92F20EC4}" type="datetimeFigureOut">
              <a:rPr lang="en-AU" smtClean="0"/>
              <a:t>4/08/2025</a:t>
            </a:fld>
            <a:endParaRPr lang="en-AU" dirty="0"/>
          </a:p>
        </p:txBody>
      </p:sp>
      <p:pic>
        <p:nvPicPr>
          <p:cNvPr id="6" name="Picture 5" descr="A screenshot of a computer&#10;&#10;Description automatically generated with medium confidence">
            <a:extLst>
              <a:ext uri="{FF2B5EF4-FFF2-40B4-BE49-F238E27FC236}">
                <a16:creationId xmlns:a16="http://schemas.microsoft.com/office/drawing/2014/main" id="{FCD2906B-D74F-483F-ABC1-B8C32DE1E2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420"/>
            <a:ext cx="7559675" cy="10688973"/>
          </a:xfrm>
          <a:prstGeom prst="rect">
            <a:avLst/>
          </a:prstGeom>
        </p:spPr>
      </p:pic>
    </p:spTree>
    <p:extLst>
      <p:ext uri="{BB962C8B-B14F-4D97-AF65-F5344CB8AC3E}">
        <p14:creationId xmlns:p14="http://schemas.microsoft.com/office/powerpoint/2010/main" val="3688286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pic>
        <p:nvPicPr>
          <p:cNvPr id="2" name="Picture 1" descr="A screenshot of a computer&#10;&#10;Description automatically generated with medium confidence">
            <a:extLst>
              <a:ext uri="{FF2B5EF4-FFF2-40B4-BE49-F238E27FC236}">
                <a16:creationId xmlns:a16="http://schemas.microsoft.com/office/drawing/2014/main" id="{144952B7-84B0-477D-9F33-36ADFEC596A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420"/>
            <a:ext cx="7559675" cy="10688973"/>
          </a:xfrm>
          <a:prstGeom prst="rect">
            <a:avLst/>
          </a:prstGeom>
        </p:spPr>
      </p:pic>
    </p:spTree>
    <p:extLst>
      <p:ext uri="{BB962C8B-B14F-4D97-AF65-F5344CB8AC3E}">
        <p14:creationId xmlns:p14="http://schemas.microsoft.com/office/powerpoint/2010/main" val="2047096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7" name="Slide Number Placeholder 26">
            <a:extLst>
              <a:ext uri="{FF2B5EF4-FFF2-40B4-BE49-F238E27FC236}">
                <a16:creationId xmlns:a16="http://schemas.microsoft.com/office/drawing/2014/main" id="{29234B9D-03EA-5845-913A-61AD8E441AFD}"/>
              </a:ext>
            </a:extLst>
          </p:cNvPr>
          <p:cNvSpPr>
            <a:spLocks noGrp="1"/>
          </p:cNvSpPr>
          <p:nvPr>
            <p:ph type="sldNum" sz="quarter" idx="4"/>
          </p:nvPr>
        </p:nvSpPr>
        <p:spPr>
          <a:xfrm>
            <a:off x="6774525" y="9909727"/>
            <a:ext cx="472480" cy="569240"/>
          </a:xfrm>
          <a:prstGeom prst="rect">
            <a:avLst/>
          </a:prstGeom>
        </p:spPr>
        <p:txBody>
          <a:bodyPr vert="horz" lIns="91440" tIns="45720" rIns="91440" bIns="45720" rtlCol="0" anchor="ctr"/>
          <a:lstStyle>
            <a:lvl1pPr algn="r">
              <a:defRPr sz="558" b="1">
                <a:solidFill>
                  <a:schemeClr val="bg1"/>
                </a:solidFill>
              </a:defRPr>
            </a:lvl1pPr>
          </a:lstStyle>
          <a:p>
            <a:fld id="{7C16231F-40A9-4B28-AEFC-2A7492F685DA}" type="slidenum">
              <a:rPr lang="en-AU" smtClean="0"/>
              <a:t>‹#›</a:t>
            </a:fld>
            <a:endParaRPr lang="en-AU"/>
          </a:p>
        </p:txBody>
      </p:sp>
      <p:sp>
        <p:nvSpPr>
          <p:cNvPr id="4" name="Date Placeholder 3">
            <a:extLst>
              <a:ext uri="{FF2B5EF4-FFF2-40B4-BE49-F238E27FC236}">
                <a16:creationId xmlns:a16="http://schemas.microsoft.com/office/drawing/2014/main" id="{43CBE3B9-50BD-2146-B9CE-68C9A009C045}"/>
              </a:ext>
            </a:extLst>
          </p:cNvPr>
          <p:cNvSpPr>
            <a:spLocks noGrp="1"/>
          </p:cNvSpPr>
          <p:nvPr>
            <p:ph type="dt" sz="half" idx="2"/>
          </p:nvPr>
        </p:nvSpPr>
        <p:spPr>
          <a:xfrm>
            <a:off x="4401566" y="9909727"/>
            <a:ext cx="1700927" cy="569240"/>
          </a:xfrm>
          <a:prstGeom prst="rect">
            <a:avLst/>
          </a:prstGeom>
        </p:spPr>
        <p:txBody>
          <a:bodyPr vert="horz" lIns="91440" tIns="45720" rIns="91440" bIns="45720" rtlCol="0" anchor="ctr"/>
          <a:lstStyle>
            <a:lvl1pPr algn="r">
              <a:defRPr sz="558">
                <a:solidFill>
                  <a:schemeClr val="accent3"/>
                </a:solidFill>
              </a:defRPr>
            </a:lvl1pPr>
          </a:lstStyle>
          <a:p>
            <a:fld id="{742A612F-4CCA-4312-855B-1E8C92F20EC4}" type="datetimeFigureOut">
              <a:rPr lang="en-AU" smtClean="0"/>
              <a:t>4/08/2025</a:t>
            </a:fld>
            <a:endParaRPr lang="en-AU"/>
          </a:p>
        </p:txBody>
      </p:sp>
      <p:pic>
        <p:nvPicPr>
          <p:cNvPr id="6" name="Picture 5" descr="A screenshot of a computer&#10;&#10;Description automatically generated with medium confidence">
            <a:extLst>
              <a:ext uri="{FF2B5EF4-FFF2-40B4-BE49-F238E27FC236}">
                <a16:creationId xmlns:a16="http://schemas.microsoft.com/office/drawing/2014/main" id="{74DE9D0B-7162-4416-A5F5-913DA96C126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1420"/>
            <a:ext cx="7559675" cy="10688973"/>
          </a:xfrm>
          <a:prstGeom prst="rect">
            <a:avLst/>
          </a:prstGeom>
        </p:spPr>
      </p:pic>
    </p:spTree>
    <p:extLst>
      <p:ext uri="{BB962C8B-B14F-4D97-AF65-F5344CB8AC3E}">
        <p14:creationId xmlns:p14="http://schemas.microsoft.com/office/powerpoint/2010/main" val="3230573198"/>
      </p:ext>
    </p:extLst>
  </p:cSld>
  <p:clrMap bg1="lt1" tx1="dk1" bg2="lt2" tx2="dk2" accent1="accent1" accent2="accent2" accent3="accent3" accent4="accent4" accent5="accent5" accent6="accent6" hlink="hlink" folHlink="folHlink"/>
  <p:sldLayoutIdLst>
    <p:sldLayoutId id="2147483674" r:id="rId1"/>
    <p:sldLayoutId id="2147483699" r:id="rId2"/>
  </p:sldLayoutIdLst>
  <p:txStyles>
    <p:titleStyle>
      <a:lvl1pPr algn="l" defTabSz="567019" rtl="0" eaLnBrk="1" latinLnBrk="0" hangingPunct="1">
        <a:lnSpc>
          <a:spcPct val="90000"/>
        </a:lnSpc>
        <a:spcBef>
          <a:spcPct val="0"/>
        </a:spcBef>
        <a:buNone/>
        <a:defRPr sz="1116" b="1" kern="1200" cap="all" baseline="0">
          <a:solidFill>
            <a:schemeClr val="accent4"/>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0" marR="0" indent="0" algn="l" defTabSz="567019" rtl="0" eaLnBrk="1" fontAlgn="auto" latinLnBrk="0" hangingPunct="1">
        <a:lnSpc>
          <a:spcPct val="100000"/>
        </a:lnSpc>
        <a:spcBef>
          <a:spcPts val="620"/>
        </a:spcBef>
        <a:spcAft>
          <a:spcPts val="0"/>
        </a:spcAft>
        <a:buClrTx/>
        <a:buSzTx/>
        <a:buFont typeface="Arial" panose="020B0604020202020204" pitchFamily="34" charset="0"/>
        <a:buNone/>
        <a:tabLst/>
        <a:defRPr sz="744"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156265" indent="-156265" algn="l" defTabSz="567019" rtl="0" eaLnBrk="1" latinLnBrk="0" hangingPunct="1">
        <a:lnSpc>
          <a:spcPct val="100000"/>
        </a:lnSpc>
        <a:spcBef>
          <a:spcPts val="310"/>
        </a:spcBef>
        <a:buSzPct val="80000"/>
        <a:buFont typeface="Arial" panose="020B0604020202020204" pitchFamily="34" charset="0"/>
        <a:buChar char="•"/>
        <a:defRPr sz="744"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312530" indent="-156265" algn="l" defTabSz="567019" rtl="0" eaLnBrk="1" latinLnBrk="0" hangingPunct="1">
        <a:lnSpc>
          <a:spcPct val="100000"/>
        </a:lnSpc>
        <a:spcBef>
          <a:spcPts val="310"/>
        </a:spcBef>
        <a:buFont typeface="System Font Regular"/>
        <a:buChar char="–"/>
        <a:defRPr sz="744"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56265" indent="-156265" algn="l" defTabSz="567019" rtl="0" eaLnBrk="1" latinLnBrk="0" hangingPunct="1">
        <a:lnSpc>
          <a:spcPct val="100000"/>
        </a:lnSpc>
        <a:spcBef>
          <a:spcPts val="310"/>
        </a:spcBef>
        <a:buClr>
          <a:srgbClr val="00B4E9"/>
        </a:buClr>
        <a:buSzPct val="90000"/>
        <a:buFont typeface="+mj-lt"/>
        <a:buAutoNum type="arabicPeriod"/>
        <a:defRPr sz="744"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312530" indent="-156265" algn="l" defTabSz="567019" rtl="0" eaLnBrk="1" latinLnBrk="0" hangingPunct="1">
        <a:lnSpc>
          <a:spcPct val="100000"/>
        </a:lnSpc>
        <a:spcBef>
          <a:spcPts val="310"/>
        </a:spcBef>
        <a:buClr>
          <a:srgbClr val="00B4E9"/>
        </a:buClr>
        <a:buSzPct val="90000"/>
        <a:buFont typeface="+mj-lt"/>
        <a:buAutoNum type="alphaLcPeriod"/>
        <a:defRPr sz="744"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567019" rtl="0" eaLnBrk="1" latinLnBrk="0" hangingPunct="1">
        <a:lnSpc>
          <a:spcPct val="100000"/>
        </a:lnSpc>
        <a:spcBef>
          <a:spcPts val="620"/>
        </a:spcBef>
        <a:buFont typeface="Arial" panose="020B0604020202020204" pitchFamily="34" charset="0"/>
        <a:buNone/>
        <a:defRPr sz="992"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567019" rtl="0" eaLnBrk="1" latinLnBrk="0" hangingPunct="1">
        <a:lnSpc>
          <a:spcPct val="100000"/>
        </a:lnSpc>
        <a:spcBef>
          <a:spcPts val="620"/>
        </a:spcBef>
        <a:buFont typeface="Arial" panose="020B0604020202020204" pitchFamily="34" charset="0"/>
        <a:buNone/>
        <a:defRPr sz="868"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567019" rtl="0" eaLnBrk="1" latinLnBrk="0" hangingPunct="1">
        <a:lnSpc>
          <a:spcPct val="100000"/>
        </a:lnSpc>
        <a:spcBef>
          <a:spcPts val="620"/>
        </a:spcBef>
        <a:buFont typeface="Arial" panose="020B0604020202020204" pitchFamily="34" charset="0"/>
        <a:buNone/>
        <a:defRPr sz="744"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567019" rtl="0" eaLnBrk="1" latinLnBrk="0" hangingPunct="1">
        <a:lnSpc>
          <a:spcPct val="100000"/>
        </a:lnSpc>
        <a:spcBef>
          <a:spcPts val="620"/>
        </a:spcBef>
        <a:buFont typeface="Arial" panose="020B0604020202020204" pitchFamily="34" charset="0"/>
        <a:buNone/>
        <a:defRPr sz="744"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www.tvsscs.com/" TargetMode="External"/><Relationship Id="rId7" Type="http://schemas.openxmlformats.org/officeDocument/2006/relationships/image" Target="../media/image6.svg"/><Relationship Id="rId2" Type="http://schemas.openxmlformats.org/officeDocument/2006/relationships/hyperlink" Target="mailto:info@tvsscs.com" TargetMode="Externa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643380-420D-722F-E514-2A092BF1963A}"/>
              </a:ext>
            </a:extLst>
          </p:cNvPr>
          <p:cNvSpPr/>
          <p:nvPr/>
        </p:nvSpPr>
        <p:spPr>
          <a:xfrm>
            <a:off x="5049847" y="5868012"/>
            <a:ext cx="2271658" cy="4245135"/>
          </a:xfrm>
          <a:prstGeom prst="rect">
            <a:avLst/>
          </a:prstGeom>
          <a:solidFill>
            <a:schemeClr val="accent3">
              <a:alpha val="12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B8B8DC8A-FD89-421E-9D28-C37BE86F524C}"/>
              </a:ext>
            </a:extLst>
          </p:cNvPr>
          <p:cNvSpPr txBox="1"/>
          <p:nvPr/>
        </p:nvSpPr>
        <p:spPr>
          <a:xfrm>
            <a:off x="327382" y="1930704"/>
            <a:ext cx="6649900" cy="722634"/>
          </a:xfrm>
          <a:prstGeom prst="rect">
            <a:avLst/>
          </a:prstGeom>
          <a:noFill/>
        </p:spPr>
        <p:txBody>
          <a:bodyPr wrap="square" rtlCol="0">
            <a:spAutoFit/>
          </a:bodyPr>
          <a:lstStyle/>
          <a:p>
            <a:pPr>
              <a:lnSpc>
                <a:spcPts val="2200"/>
              </a:lnSpc>
              <a:spcAft>
                <a:spcPts val="600"/>
              </a:spcAft>
            </a:pPr>
            <a:r>
              <a:rPr lang="en-US" sz="2000" b="1" dirty="0">
                <a:solidFill>
                  <a:srgbClr val="004178"/>
                </a:solidFill>
                <a:latin typeface="Open Sans"/>
                <a:ea typeface="Open Sans Light" panose="020B0306030504020204" pitchFamily="34" charset="0"/>
                <a:cs typeface="Open Sans Light" panose="020B0306030504020204" pitchFamily="34" charset="0"/>
              </a:rPr>
              <a:t>CASE STUDY </a:t>
            </a:r>
          </a:p>
          <a:p>
            <a:pPr>
              <a:lnSpc>
                <a:spcPts val="2200"/>
              </a:lnSpc>
              <a:spcAft>
                <a:spcPts val="600"/>
              </a:spcAft>
            </a:pPr>
            <a:r>
              <a:rPr lang="en-US" b="1" dirty="0">
                <a:solidFill>
                  <a:srgbClr val="00B0F0"/>
                </a:solidFill>
              </a:rPr>
              <a:t>Powering the Supply Chain for Major Water Provider</a:t>
            </a:r>
            <a:endParaRPr lang="en-US" sz="1200" b="1" dirty="0">
              <a:solidFill>
                <a:srgbClr val="00B0F0"/>
              </a:solidFill>
              <a:latin typeface="Open Sans"/>
              <a:ea typeface="Open Sans" panose="020B0606030504020204" pitchFamily="34" charset="0"/>
              <a:cs typeface="Open Sans" panose="020B0606030504020204" pitchFamily="34" charset="0"/>
            </a:endParaRPr>
          </a:p>
        </p:txBody>
      </p:sp>
      <p:sp>
        <p:nvSpPr>
          <p:cNvPr id="26" name="TextBox 25">
            <a:extLst>
              <a:ext uri="{FF2B5EF4-FFF2-40B4-BE49-F238E27FC236}">
                <a16:creationId xmlns:a16="http://schemas.microsoft.com/office/drawing/2014/main" id="{5FD5661A-AA8E-4C7D-A2D6-F45817E2AA17}"/>
              </a:ext>
            </a:extLst>
          </p:cNvPr>
          <p:cNvSpPr txBox="1"/>
          <p:nvPr/>
        </p:nvSpPr>
        <p:spPr>
          <a:xfrm>
            <a:off x="338447" y="2688317"/>
            <a:ext cx="4536000" cy="7463966"/>
          </a:xfrm>
          <a:prstGeom prst="rect">
            <a:avLst/>
          </a:prstGeom>
          <a:noFill/>
        </p:spPr>
        <p:txBody>
          <a:bodyPr wrap="square" rtlCol="0">
            <a:spAutoFit/>
          </a:bodyPr>
          <a:lstStyle/>
          <a:p>
            <a:pPr defTabSz="914400">
              <a:lnSpc>
                <a:spcPct val="125000"/>
              </a:lnSpc>
              <a:spcBef>
                <a:spcPts val="600"/>
              </a:spcBef>
              <a:spcAft>
                <a:spcPts val="300"/>
              </a:spcAft>
            </a:pPr>
            <a:r>
              <a:rPr lang="en-US" sz="1000" b="1" dirty="0">
                <a:solidFill>
                  <a:schemeClr val="accent4"/>
                </a:solidFill>
                <a:ea typeface="Open Sans Light" panose="020B0306030504020204" pitchFamily="34" charset="0"/>
                <a:cs typeface="Open Sans Light" panose="020B0306030504020204" pitchFamily="34" charset="0"/>
              </a:rPr>
              <a:t>Background:</a:t>
            </a:r>
          </a:p>
          <a:p>
            <a:pPr>
              <a:lnSpc>
                <a:spcPct val="125000"/>
              </a:lnSpc>
              <a:spcAft>
                <a:spcPts val="600"/>
              </a:spcAft>
            </a:pP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This customer is a major UK provider of water and wastewater services, supplying over seven million people and around 200,000 businesses. With a large and complex operational footprint, the customer relies on timely access to critical engineering parts to maintain infrastructure and respond to emergencies. TVS SCS supports this through a fully integrated supply chain, anchored by a Central Distribution Centre (CDC) responsible for managing goods-in, tagging, picking, packing, and dispatch operations. The CDC operates 24/7/365, with a 3-hour service level agreement (SLA) for emergency deliveries across the region, handled by TVS SCS’s in-house fleet of vans and lorry loader cranes. </a:t>
            </a:r>
          </a:p>
          <a:p>
            <a:pPr>
              <a:lnSpc>
                <a:spcPct val="125000"/>
              </a:lnSpc>
              <a:spcBef>
                <a:spcPts val="600"/>
              </a:spcBef>
              <a:spcAft>
                <a:spcPts val="600"/>
              </a:spcAft>
            </a:pPr>
            <a:r>
              <a:rPr lang="en-US" sz="1000" b="1" dirty="0">
                <a:solidFill>
                  <a:schemeClr val="accent4"/>
                </a:solidFill>
                <a:ea typeface="Open Sans Light" panose="020B0306030504020204" pitchFamily="34" charset="0"/>
                <a:cs typeface="Open Sans Light" panose="020B0306030504020204" pitchFamily="34" charset="0"/>
              </a:rPr>
              <a:t>Challenge:</a:t>
            </a:r>
          </a:p>
          <a:p>
            <a:pPr>
              <a:lnSpc>
                <a:spcPct val="125000"/>
              </a:lnSpc>
              <a:spcAft>
                <a:spcPts val="600"/>
              </a:spcAft>
            </a:pP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Operating in a close partnership, TVS SCS worked with the customer to transform their supply chain management. This involved addressing fragmented inventory control across multiple local stores and manual ordering processes that limited efficiency and visibility. The challenge was to replace these outdated systems and processes with automated, integrated solutions that improved stock management, enhanced emergency responsiveness, and linked parts usage directly to work orders and cost </a:t>
            </a:r>
            <a:r>
              <a:rPr lang="en-US" sz="1000" dirty="0" err="1">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centres</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 The focus was on increasing operational efficiency, boosting service resilience, and enabling real-time data visibility across the network.</a:t>
            </a:r>
          </a:p>
          <a:p>
            <a:pPr>
              <a:lnSpc>
                <a:spcPct val="125000"/>
              </a:lnSpc>
              <a:spcBef>
                <a:spcPts val="600"/>
              </a:spcBef>
              <a:spcAft>
                <a:spcPts val="600"/>
              </a:spcAft>
            </a:pPr>
            <a:r>
              <a:rPr lang="en-US" sz="1000" b="1" dirty="0">
                <a:solidFill>
                  <a:schemeClr val="accent4"/>
                </a:solidFill>
                <a:ea typeface="Open Sans Light" panose="020B0306030504020204" pitchFamily="34" charset="0"/>
                <a:cs typeface="Open Sans Light" panose="020B0306030504020204" pitchFamily="34" charset="0"/>
              </a:rPr>
              <a:t>The TVS SCS Solution:</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Central Distribution Centre managing parts flow and dispatch</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24/7 emergency support with 3-hour SLA</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Dedicated in-house delivery fleet</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Local stores with auto-replenishment via mobile app</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Online ordering through Electronic Parts Catalogue</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SAP-to-ERP integration for real-time visibility</a:t>
            </a: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Parts linked to work orders and cost </a:t>
            </a:r>
            <a:r>
              <a:rPr lang="en-US" sz="1000" dirty="0" err="1">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centres</a:t>
            </a:r>
            <a:endPar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a:p>
            <a:pPr marL="266700" lvl="1" indent="-177800">
              <a:spcBef>
                <a:spcPts val="0"/>
              </a:spcBef>
              <a:spcAft>
                <a:spcPts val="400"/>
              </a:spcAft>
              <a:buFont typeface="Arial" panose="020B0604020202020204" pitchFamily="34" charset="0"/>
              <a:buChar char="•"/>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Value-added services: maintenance, product rework, kitting</a:t>
            </a:r>
            <a:endParaRPr lang="en-US" sz="200" b="1"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a:p>
            <a:pPr marL="0" lvl="1">
              <a:lnSpc>
                <a:spcPct val="125000"/>
              </a:lnSpc>
              <a:spcBef>
                <a:spcPts val="600"/>
              </a:spcBef>
              <a:spcAft>
                <a:spcPts val="300"/>
              </a:spcAft>
            </a:pPr>
            <a:endParaRPr lang="en-US" sz="1000" b="1" dirty="0">
              <a:solidFill>
                <a:schemeClr val="accent4"/>
              </a:solidFill>
              <a:ea typeface="Open Sans Light" panose="020B0306030504020204" pitchFamily="34" charset="0"/>
              <a:cs typeface="Open Sans Light" panose="020B0306030504020204" pitchFamily="34" charset="0"/>
            </a:endParaRPr>
          </a:p>
          <a:p>
            <a:pPr marL="0" lvl="1">
              <a:lnSpc>
                <a:spcPct val="125000"/>
              </a:lnSpc>
              <a:spcBef>
                <a:spcPts val="600"/>
              </a:spcBef>
              <a:spcAft>
                <a:spcPts val="300"/>
              </a:spcAft>
            </a:pPr>
            <a:r>
              <a:rPr lang="en-US" sz="1000" b="1" dirty="0">
                <a:solidFill>
                  <a:schemeClr val="accent4"/>
                </a:solidFill>
                <a:ea typeface="Open Sans Light" panose="020B0306030504020204" pitchFamily="34" charset="0"/>
                <a:cs typeface="Open Sans Light" panose="020B0306030504020204" pitchFamily="34" charset="0"/>
              </a:rPr>
              <a:t>For further information contact:</a:t>
            </a:r>
          </a:p>
          <a:p>
            <a:pPr marL="0" lvl="1">
              <a:lnSpc>
                <a:spcPts val="1400"/>
              </a:lnSpc>
              <a:spcAft>
                <a:spcPts val="200"/>
              </a:spcAft>
              <a:tabLst>
                <a:tab pos="1343025" algn="l"/>
                <a:tab pos="4038600" algn="r"/>
              </a:tabLst>
            </a:pP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hlinkClick r:id="rId2">
                  <a:extLst>
                    <a:ext uri="{A12FA001-AC4F-418D-AE19-62706E023703}">
                      <ahyp:hlinkClr xmlns:ahyp="http://schemas.microsoft.com/office/drawing/2018/hyperlinkcolor" val="tx"/>
                    </a:ext>
                  </a:extLst>
                </a:hlinkClick>
              </a:rPr>
              <a:t>info@tvsscs.com</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1000" b="1" dirty="0">
                <a:solidFill>
                  <a:schemeClr val="accent3"/>
                </a:solidFill>
                <a:latin typeface="Open Sans Light" panose="020B0306030504020204" pitchFamily="34" charset="0"/>
                <a:ea typeface="Open Sans Light" panose="020B0306030504020204" pitchFamily="34" charset="0"/>
                <a:cs typeface="Open Sans Light" panose="020B0306030504020204" pitchFamily="34" charset="0"/>
              </a:rPr>
              <a:t>|</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hlinkClick r:id="rId3">
                  <a:extLst>
                    <a:ext uri="{A12FA001-AC4F-418D-AE19-62706E023703}">
                      <ahyp:hlinkClr xmlns:ahyp="http://schemas.microsoft.com/office/drawing/2018/hyperlinkcolor" val="tx"/>
                    </a:ext>
                  </a:extLst>
                </a:hlinkClick>
              </a:rPr>
              <a:t>www.tvsscs.com</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1000" b="1" dirty="0">
                <a:solidFill>
                  <a:schemeClr val="accent3"/>
                </a:solidFill>
                <a:latin typeface="Open Sans Light" panose="020B0306030504020204" pitchFamily="34" charset="0"/>
                <a:ea typeface="Open Sans Light" panose="020B0306030504020204" pitchFamily="34" charset="0"/>
                <a:cs typeface="Open Sans Light" panose="020B0306030504020204" pitchFamily="34" charset="0"/>
              </a:rPr>
              <a:t>|</a:t>
            </a:r>
            <a:r>
              <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rPr>
              <a:t>  01257 265 531</a:t>
            </a:r>
            <a:endPar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a:p>
            <a:pPr defTabSz="914400">
              <a:lnSpc>
                <a:spcPct val="125000"/>
              </a:lnSpc>
              <a:spcAft>
                <a:spcPts val="600"/>
              </a:spcAft>
            </a:pPr>
            <a:endParaRPr lang="en-US" sz="1000" dirty="0">
              <a:solidFill>
                <a:srgbClr val="555555"/>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0" name="Content Placeholder 1">
            <a:extLst>
              <a:ext uri="{FF2B5EF4-FFF2-40B4-BE49-F238E27FC236}">
                <a16:creationId xmlns:a16="http://schemas.microsoft.com/office/drawing/2014/main" id="{18F2E333-180F-4C8D-85F5-CB31F386477D}"/>
              </a:ext>
            </a:extLst>
          </p:cNvPr>
          <p:cNvSpPr txBox="1">
            <a:spLocks/>
          </p:cNvSpPr>
          <p:nvPr/>
        </p:nvSpPr>
        <p:spPr>
          <a:xfrm>
            <a:off x="5037147" y="2808602"/>
            <a:ext cx="2303099" cy="414290"/>
          </a:xfrm>
          <a:prstGeom prst="rect">
            <a:avLst/>
          </a:prstGeom>
          <a:noFill/>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spcAft>
                <a:spcPts val="300"/>
              </a:spcAft>
              <a:buNone/>
            </a:pPr>
            <a:r>
              <a:rPr lang="en-US" sz="1000" b="1" dirty="0">
                <a:solidFill>
                  <a:schemeClr val="accent4"/>
                </a:solidFill>
              </a:rPr>
              <a:t>Customer Benefits</a:t>
            </a:r>
            <a:r>
              <a:rPr lang="en-US" sz="1000" b="1" dirty="0">
                <a:solidFill>
                  <a:schemeClr val="accent5"/>
                </a:solidFill>
              </a:rPr>
              <a:t>:</a:t>
            </a:r>
          </a:p>
        </p:txBody>
      </p:sp>
      <p:sp>
        <p:nvSpPr>
          <p:cNvPr id="21" name="Content Placeholder 1">
            <a:extLst>
              <a:ext uri="{FF2B5EF4-FFF2-40B4-BE49-F238E27FC236}">
                <a16:creationId xmlns:a16="http://schemas.microsoft.com/office/drawing/2014/main" id="{BCA1C336-B605-451D-B0A8-70BD87123C89}"/>
              </a:ext>
            </a:extLst>
          </p:cNvPr>
          <p:cNvSpPr txBox="1">
            <a:spLocks/>
          </p:cNvSpPr>
          <p:nvPr/>
        </p:nvSpPr>
        <p:spPr>
          <a:xfrm>
            <a:off x="5449505" y="5328067"/>
            <a:ext cx="1872000" cy="540000"/>
          </a:xfrm>
          <a:prstGeom prst="rect">
            <a:avLst/>
          </a:prstGeom>
          <a:noFill/>
          <a:ln>
            <a:noFill/>
          </a:ln>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buNone/>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All parts allocated to work orders and cost </a:t>
            </a:r>
            <a:r>
              <a:rPr lang="en-US" sz="1000" dirty="0" err="1">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centres</a:t>
            </a:r>
            <a:endPar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a:p>
            <a:pPr marL="0" lvl="1" indent="0">
              <a:buNone/>
            </a:pPr>
            <a:endPar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4" name="Content Placeholder 1">
            <a:extLst>
              <a:ext uri="{FF2B5EF4-FFF2-40B4-BE49-F238E27FC236}">
                <a16:creationId xmlns:a16="http://schemas.microsoft.com/office/drawing/2014/main" id="{506FCBAD-2B0A-4890-8685-7D726AAF9123}"/>
              </a:ext>
            </a:extLst>
          </p:cNvPr>
          <p:cNvSpPr txBox="1">
            <a:spLocks/>
          </p:cNvSpPr>
          <p:nvPr/>
        </p:nvSpPr>
        <p:spPr>
          <a:xfrm>
            <a:off x="5460471" y="3166374"/>
            <a:ext cx="1944000" cy="540000"/>
          </a:xfrm>
          <a:prstGeom prst="rect">
            <a:avLst/>
          </a:prstGeom>
          <a:noFill/>
          <a:ln>
            <a:noFill/>
          </a:ln>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buNone/>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Reduction in overall inventory</a:t>
            </a:r>
          </a:p>
        </p:txBody>
      </p:sp>
      <p:sp>
        <p:nvSpPr>
          <p:cNvPr id="25" name="Content Placeholder 1">
            <a:extLst>
              <a:ext uri="{FF2B5EF4-FFF2-40B4-BE49-F238E27FC236}">
                <a16:creationId xmlns:a16="http://schemas.microsoft.com/office/drawing/2014/main" id="{9DD2B5A0-AB5A-4B87-A9AA-39356FCD792D}"/>
              </a:ext>
            </a:extLst>
          </p:cNvPr>
          <p:cNvSpPr txBox="1">
            <a:spLocks/>
          </p:cNvSpPr>
          <p:nvPr/>
        </p:nvSpPr>
        <p:spPr>
          <a:xfrm>
            <a:off x="5460471" y="3598137"/>
            <a:ext cx="1944000" cy="540000"/>
          </a:xfrm>
          <a:prstGeom prst="rect">
            <a:avLst/>
          </a:prstGeom>
          <a:noFill/>
          <a:ln>
            <a:noFill/>
          </a:ln>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buNone/>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Asset management in local stores</a:t>
            </a:r>
          </a:p>
        </p:txBody>
      </p:sp>
      <p:sp>
        <p:nvSpPr>
          <p:cNvPr id="27" name="Content Placeholder 1">
            <a:extLst>
              <a:ext uri="{FF2B5EF4-FFF2-40B4-BE49-F238E27FC236}">
                <a16:creationId xmlns:a16="http://schemas.microsoft.com/office/drawing/2014/main" id="{29948ECD-B4CD-4B92-8AC2-30B889239FC0}"/>
              </a:ext>
            </a:extLst>
          </p:cNvPr>
          <p:cNvSpPr txBox="1">
            <a:spLocks/>
          </p:cNvSpPr>
          <p:nvPr/>
        </p:nvSpPr>
        <p:spPr>
          <a:xfrm>
            <a:off x="5460471" y="4725124"/>
            <a:ext cx="1944000" cy="540000"/>
          </a:xfrm>
          <a:prstGeom prst="rect">
            <a:avLst/>
          </a:prstGeom>
          <a:noFill/>
          <a:ln>
            <a:noFill/>
          </a:ln>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buNone/>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Auto-replenishment of local stores orders</a:t>
            </a:r>
          </a:p>
        </p:txBody>
      </p:sp>
      <p:sp>
        <p:nvSpPr>
          <p:cNvPr id="33" name="Content Placeholder 1">
            <a:extLst>
              <a:ext uri="{FF2B5EF4-FFF2-40B4-BE49-F238E27FC236}">
                <a16:creationId xmlns:a16="http://schemas.microsoft.com/office/drawing/2014/main" id="{8C3C61AF-96BB-456F-833B-06BFC55B0938}"/>
              </a:ext>
            </a:extLst>
          </p:cNvPr>
          <p:cNvSpPr txBox="1">
            <a:spLocks/>
          </p:cNvSpPr>
          <p:nvPr/>
        </p:nvSpPr>
        <p:spPr>
          <a:xfrm>
            <a:off x="5460471" y="4144861"/>
            <a:ext cx="1944000" cy="540000"/>
          </a:xfrm>
          <a:prstGeom prst="rect">
            <a:avLst/>
          </a:prstGeom>
          <a:noFill/>
          <a:ln>
            <a:noFill/>
          </a:ln>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buNone/>
            </a:pPr>
            <a:r>
              <a:rPr lang="en-US" sz="1000"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Increased visibility of parts across the network</a:t>
            </a:r>
          </a:p>
        </p:txBody>
      </p:sp>
      <p:pic>
        <p:nvPicPr>
          <p:cNvPr id="38" name="Graphic 37">
            <a:extLst>
              <a:ext uri="{FF2B5EF4-FFF2-40B4-BE49-F238E27FC236}">
                <a16:creationId xmlns:a16="http://schemas.microsoft.com/office/drawing/2014/main" id="{70996130-5174-4161-BFDA-D602CFC61E6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05905" y="3177341"/>
            <a:ext cx="256178" cy="231486"/>
          </a:xfrm>
          <a:prstGeom prst="rect">
            <a:avLst/>
          </a:prstGeom>
        </p:spPr>
      </p:pic>
      <p:pic>
        <p:nvPicPr>
          <p:cNvPr id="40" name="Graphic 39">
            <a:extLst>
              <a:ext uri="{FF2B5EF4-FFF2-40B4-BE49-F238E27FC236}">
                <a16:creationId xmlns:a16="http://schemas.microsoft.com/office/drawing/2014/main" id="{B8F6A649-463C-4794-BB0D-7CDF3DBD9A6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105905" y="4218591"/>
            <a:ext cx="252010" cy="227721"/>
          </a:xfrm>
          <a:prstGeom prst="rect">
            <a:avLst/>
          </a:prstGeom>
        </p:spPr>
      </p:pic>
      <p:pic>
        <p:nvPicPr>
          <p:cNvPr id="41" name="Picture 40" descr="Icon&#10;&#10;Description automatically generated">
            <a:extLst>
              <a:ext uri="{FF2B5EF4-FFF2-40B4-BE49-F238E27FC236}">
                <a16:creationId xmlns:a16="http://schemas.microsoft.com/office/drawing/2014/main" id="{CE6EC831-199D-412B-88DE-E0613DF1ED6F}"/>
              </a:ext>
            </a:extLst>
          </p:cNvPr>
          <p:cNvPicPr>
            <a:picLocks noChangeAspect="1"/>
          </p:cNvPicPr>
          <p:nvPr/>
        </p:nvPicPr>
        <p:blipFill rotWithShape="1">
          <a:blip r:embed="rId8"/>
          <a:srcRect b="18050"/>
          <a:stretch/>
        </p:blipFill>
        <p:spPr>
          <a:xfrm>
            <a:off x="5105905" y="5350127"/>
            <a:ext cx="293492" cy="343650"/>
          </a:xfrm>
          <a:prstGeom prst="rect">
            <a:avLst/>
          </a:prstGeom>
        </p:spPr>
      </p:pic>
      <p:cxnSp>
        <p:nvCxnSpPr>
          <p:cNvPr id="29" name="Straight Connector 28">
            <a:extLst>
              <a:ext uri="{FF2B5EF4-FFF2-40B4-BE49-F238E27FC236}">
                <a16:creationId xmlns:a16="http://schemas.microsoft.com/office/drawing/2014/main" id="{19B7C07F-DC00-4344-852D-F6EF1C8314A2}"/>
              </a:ext>
            </a:extLst>
          </p:cNvPr>
          <p:cNvCxnSpPr>
            <a:cxnSpLocks/>
          </p:cNvCxnSpPr>
          <p:nvPr/>
        </p:nvCxnSpPr>
        <p:spPr>
          <a:xfrm>
            <a:off x="4987164" y="2907123"/>
            <a:ext cx="0" cy="7005227"/>
          </a:xfrm>
          <a:prstGeom prst="line">
            <a:avLst/>
          </a:prstGeom>
          <a:ln w="19050" cmpd="sng">
            <a:solidFill>
              <a:srgbClr val="666666">
                <a:alpha val="50000"/>
              </a:srgbClr>
            </a:solidFill>
            <a:prstDash val="sysDot"/>
          </a:ln>
        </p:spPr>
        <p:style>
          <a:lnRef idx="1">
            <a:schemeClr val="accent1"/>
          </a:lnRef>
          <a:fillRef idx="0">
            <a:schemeClr val="accent1"/>
          </a:fillRef>
          <a:effectRef idx="0">
            <a:schemeClr val="accent1"/>
          </a:effectRef>
          <a:fontRef idx="minor">
            <a:schemeClr val="tx1"/>
          </a:fontRef>
        </p:style>
      </p:cxnSp>
      <p:sp>
        <p:nvSpPr>
          <p:cNvPr id="2" name="Content Placeholder 1">
            <a:extLst>
              <a:ext uri="{FF2B5EF4-FFF2-40B4-BE49-F238E27FC236}">
                <a16:creationId xmlns:a16="http://schemas.microsoft.com/office/drawing/2014/main" id="{D53323BB-BCF9-111B-4D74-C6EBDBB437EC}"/>
              </a:ext>
            </a:extLst>
          </p:cNvPr>
          <p:cNvSpPr txBox="1">
            <a:spLocks/>
          </p:cNvSpPr>
          <p:nvPr/>
        </p:nvSpPr>
        <p:spPr>
          <a:xfrm>
            <a:off x="5049847" y="5914795"/>
            <a:ext cx="2271658" cy="4096292"/>
          </a:xfrm>
          <a:prstGeom prst="rect">
            <a:avLst/>
          </a:prstGeom>
          <a:noFill/>
        </p:spPr>
        <p:txBody>
          <a:bodyPr vert="horz" lIns="91440" tIns="45720" rIns="91440" bIns="45720" rtlCol="0">
            <a:no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252000" indent="-252000" algn="l" defTabSz="914400" rtl="0" eaLnBrk="1" latinLnBrk="0" hangingPunct="1">
              <a:lnSpc>
                <a:spcPct val="100000"/>
              </a:lnSpc>
              <a:spcBef>
                <a:spcPts val="500"/>
              </a:spcBef>
              <a:buSzPct val="80000"/>
              <a:buFont typeface="Arial" panose="020B0604020202020204" pitchFamily="34" charset="0"/>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504000" indent="-252000" algn="l" defTabSz="914400" rtl="0" eaLnBrk="1" latinLnBrk="0" hangingPunct="1">
              <a:lnSpc>
                <a:spcPct val="100000"/>
              </a:lnSpc>
              <a:spcBef>
                <a:spcPts val="500"/>
              </a:spcBef>
              <a:buFont typeface="System Font Regular"/>
              <a:buChar char="–"/>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252000" indent="-252000" algn="l" defTabSz="914400" rtl="0" eaLnBrk="1" latinLnBrk="0" hangingPunct="1">
              <a:lnSpc>
                <a:spcPct val="100000"/>
              </a:lnSpc>
              <a:spcBef>
                <a:spcPts val="500"/>
              </a:spcBef>
              <a:buClr>
                <a:srgbClr val="00B4E9"/>
              </a:buClr>
              <a:buSzPct val="90000"/>
              <a:buFont typeface="+mj-lt"/>
              <a:buAutoNum type="arabi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504000" indent="-252000" algn="l" defTabSz="914400" rtl="0" eaLnBrk="1" latinLnBrk="0" hangingPunct="1">
              <a:lnSpc>
                <a:spcPct val="100000"/>
              </a:lnSpc>
              <a:spcBef>
                <a:spcPts val="500"/>
              </a:spcBef>
              <a:buClr>
                <a:srgbClr val="00B4E9"/>
              </a:buClr>
              <a:buSzPct val="90000"/>
              <a:buFont typeface="+mj-lt"/>
              <a:buAutoNum type="alphaLcPeriod"/>
              <a:defRPr sz="12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0" indent="0" algn="l" defTabSz="914400" rtl="0" eaLnBrk="1" latinLnBrk="0" hangingPunct="1">
              <a:lnSpc>
                <a:spcPct val="100000"/>
              </a:lnSpc>
              <a:spcBef>
                <a:spcPts val="1000"/>
              </a:spcBef>
              <a:buFont typeface="Arial" panose="020B0604020202020204" pitchFamily="34" charset="0"/>
              <a:buNone/>
              <a:defRPr sz="16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6pPr>
            <a:lvl7pPr marL="0" indent="0" algn="l" defTabSz="914400" rtl="0" eaLnBrk="1" latinLnBrk="0" hangingPunct="1">
              <a:lnSpc>
                <a:spcPct val="100000"/>
              </a:lnSpc>
              <a:spcBef>
                <a:spcPts val="1000"/>
              </a:spcBef>
              <a:buFont typeface="Arial" panose="020B0604020202020204" pitchFamily="34" charset="0"/>
              <a:buNone/>
              <a:defRPr sz="14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7pPr>
            <a:lvl8pPr marL="0" indent="0" algn="l" defTabSz="914400" rtl="0" eaLnBrk="1" latinLnBrk="0" hangingPunct="1">
              <a:lnSpc>
                <a:spcPct val="100000"/>
              </a:lnSpc>
              <a:spcBef>
                <a:spcPts val="1000"/>
              </a:spcBef>
              <a:buFont typeface="Arial" panose="020B0604020202020204" pitchFamily="34" charset="0"/>
              <a:buNone/>
              <a:defRPr sz="1200" b="1"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8pPr>
            <a:lvl9pPr marL="0" indent="0" algn="l" defTabSz="914400" rtl="0" eaLnBrk="1" latinLnBrk="0" hangingPunct="1">
              <a:lnSpc>
                <a:spcPct val="100000"/>
              </a:lnSpc>
              <a:spcBef>
                <a:spcPts val="1000"/>
              </a:spcBef>
              <a:buFont typeface="Arial" panose="020B0604020202020204" pitchFamily="34" charset="0"/>
              <a:buNone/>
              <a:defRPr sz="1200" b="0" kern="1200">
                <a:solidFill>
                  <a:schemeClr val="accent4"/>
                </a:solidFill>
                <a:latin typeface="Open Sans" panose="020B0606030504020204" pitchFamily="34" charset="0"/>
                <a:ea typeface="Open Sans" panose="020B0606030504020204" pitchFamily="34" charset="0"/>
                <a:cs typeface="Open Sans" panose="020B0606030504020204" pitchFamily="34" charset="0"/>
              </a:defRPr>
            </a:lvl9pPr>
          </a:lstStyle>
          <a:p>
            <a:pPr marL="0" lvl="1" indent="0">
              <a:spcAft>
                <a:spcPts val="300"/>
              </a:spcAft>
              <a:buNone/>
            </a:pPr>
            <a:r>
              <a:rPr lang="en-US" sz="1000" b="1" dirty="0">
                <a:solidFill>
                  <a:schemeClr val="accent4"/>
                </a:solidFill>
              </a:rPr>
              <a:t>Customer Testimonial</a:t>
            </a:r>
            <a:r>
              <a:rPr lang="en-US" sz="1000" b="1" dirty="0">
                <a:solidFill>
                  <a:schemeClr val="accent5"/>
                </a:solidFill>
              </a:rPr>
              <a:t>:</a:t>
            </a:r>
          </a:p>
          <a:p>
            <a:pPr fontAlgn="base">
              <a:spcBef>
                <a:spcPts val="600"/>
              </a:spcBef>
            </a:pPr>
            <a:r>
              <a:rPr lang="en-GB" sz="850" i="1" dirty="0"/>
              <a:t>“Since 2014, TVS SCS has been a vital strategic logistics partner for United Utilities, consistently delivering exceptional service and innovative solutions. Their 3-hour emergency response capability for critical items has been invaluable to our operations. Moreover, their development of an Electronic Parts Catalogue (EPC) for our stocked items in the Central Distribution Centre (CDC) has streamlined our inventory management, enhancing efficiency across our supply chain.”</a:t>
            </a:r>
            <a:r>
              <a:rPr lang="en-US" sz="850" dirty="0"/>
              <a:t>​</a:t>
            </a:r>
          </a:p>
          <a:p>
            <a:pPr fontAlgn="base"/>
            <a:r>
              <a:rPr lang="en-GB" sz="850" dirty="0"/>
              <a:t>​</a:t>
            </a:r>
            <a:r>
              <a:rPr lang="en-GB" sz="850" i="1" dirty="0"/>
              <a:t>“TVS SCS's contributions extend beyond logistics; they have successfully implemented a comprehensive Inventory Management Framework that supports our entire operational needs. This includes seamless goods-in, tagging, pick, pack, and dispatch processes for large diameter pipes and engineering parts, all managed from the CDC. Their 24/7/365 emergency response service, backed by a 3-hour SLA, ensures rapid delivery to any location within our area, using their in-house vehicles equipped with van and lorry loader cranes.”</a:t>
            </a:r>
            <a:endParaRPr lang="en-US" sz="850" dirty="0"/>
          </a:p>
          <a:p>
            <a:pPr marL="0" lvl="1" indent="0">
              <a:spcBef>
                <a:spcPts val="800"/>
              </a:spcBef>
              <a:spcAft>
                <a:spcPts val="300"/>
              </a:spcAft>
              <a:buNone/>
            </a:pPr>
            <a:r>
              <a:rPr lang="en-US" sz="800" b="1"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rPr>
              <a:t>- Spares and Logistics Manager</a:t>
            </a:r>
          </a:p>
          <a:p>
            <a:pPr marL="0" lvl="1" indent="0">
              <a:spcAft>
                <a:spcPts val="300"/>
              </a:spcAft>
              <a:buNone/>
            </a:pPr>
            <a:endParaRPr lang="en-US" sz="800" b="1" dirty="0">
              <a:solidFill>
                <a:schemeClr val="accent5"/>
              </a:solidFill>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2800908430"/>
      </p:ext>
    </p:extLst>
  </p:cSld>
  <p:clrMapOvr>
    <a:masterClrMapping/>
  </p:clrMapOvr>
</p:sld>
</file>

<file path=ppt/theme/theme1.xml><?xml version="1.0" encoding="utf-8"?>
<a:theme xmlns:a="http://schemas.openxmlformats.org/drawingml/2006/main" name="TVS SCS Dec 2020 GENERIC OS (PPT)_v2">
  <a:themeElements>
    <a:clrScheme name="TVS SCS Dec 2020">
      <a:dk1>
        <a:srgbClr val="000000"/>
      </a:dk1>
      <a:lt1>
        <a:srgbClr val="FFFFFF"/>
      </a:lt1>
      <a:dk2>
        <a:srgbClr val="555555"/>
      </a:dk2>
      <a:lt2>
        <a:srgbClr val="B2B2B2"/>
      </a:lt2>
      <a:accent1>
        <a:srgbClr val="23D29B"/>
      </a:accent1>
      <a:accent2>
        <a:srgbClr val="D70F46"/>
      </a:accent2>
      <a:accent3>
        <a:srgbClr val="00A5E6"/>
      </a:accent3>
      <a:accent4>
        <a:srgbClr val="004178"/>
      </a:accent4>
      <a:accent5>
        <a:srgbClr val="555555"/>
      </a:accent5>
      <a:accent6>
        <a:srgbClr val="B2B2B2"/>
      </a:accent6>
      <a:hlink>
        <a:srgbClr val="00A4E5"/>
      </a:hlink>
      <a:folHlink>
        <a:srgbClr val="4CC0ED"/>
      </a:folHlink>
    </a:clrScheme>
    <a:fontScheme name="Open Sans">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VS SCS Dec 2020 GENERIC OS (PPT)_v2" id="{D7751BF3-2976-4839-A1E0-258E5C8F8EBE}" vid="{D8E11315-D05F-4E97-A1A5-86810E5737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F0C8BF6B94A2448343E9D64713A159" ma:contentTypeVersion="17" ma:contentTypeDescription="Create a new document." ma:contentTypeScope="" ma:versionID="5d1da957c104ee5bf3610d117b00e22a">
  <xsd:schema xmlns:xsd="http://www.w3.org/2001/XMLSchema" xmlns:xs="http://www.w3.org/2001/XMLSchema" xmlns:p="http://schemas.microsoft.com/office/2006/metadata/properties" xmlns:ns2="338acbc3-4dc7-46a5-a26d-b0a62f3b8ca6" xmlns:ns3="e8302c30-135e-4256-bf27-9ad2afcd8e18" targetNamespace="http://schemas.microsoft.com/office/2006/metadata/properties" ma:root="true" ma:fieldsID="9eab1fce25ba86f9de3722222598391f" ns2:_="" ns3:_="">
    <xsd:import namespace="338acbc3-4dc7-46a5-a26d-b0a62f3b8ca6"/>
    <xsd:import namespace="e8302c30-135e-4256-bf27-9ad2afcd8e1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8acbc3-4dc7-46a5-a26d-b0a62f3b8c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6dd3264-317f-4004-94c6-727cc2f263c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302c30-135e-4256-bf27-9ad2afcd8e1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4a6d03a-bfca-4ffe-aceb-210455f65112}" ma:internalName="TaxCatchAll" ma:showField="CatchAllData" ma:web="e8302c30-135e-4256-bf27-9ad2afcd8e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8302c30-135e-4256-bf27-9ad2afcd8e18" xsi:nil="true"/>
    <lcf76f155ced4ddcb4097134ff3c332f xmlns="338acbc3-4dc7-46a5-a26d-b0a62f3b8ca6">
      <Terms xmlns="http://schemas.microsoft.com/office/infopath/2007/PartnerControls"/>
    </lcf76f155ced4ddcb4097134ff3c332f>
    <SharedWithUsers xmlns="e8302c30-135e-4256-bf27-9ad2afcd8e18">
      <UserInfo>
        <DisplayName>Pallavi K. Nair</DisplayName>
        <AccountId>810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7C1A72-2016-4479-B157-7D16BAE70B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8acbc3-4dc7-46a5-a26d-b0a62f3b8ca6"/>
    <ds:schemaRef ds:uri="e8302c30-135e-4256-bf27-9ad2afcd8e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0E0892-F3B2-4A52-A866-7ADD22150778}">
  <ds:schemaRefs>
    <ds:schemaRef ds:uri="http://schemas.openxmlformats.org/package/2006/metadata/core-properties"/>
    <ds:schemaRef ds:uri="09451796-b26d-4ff0-96a5-d367e72030df"/>
    <ds:schemaRef ds:uri="http://purl.org/dc/dcmitype/"/>
    <ds:schemaRef ds:uri="http://schemas.microsoft.com/office/infopath/2007/PartnerControls"/>
    <ds:schemaRef ds:uri="http://purl.org/dc/terms/"/>
    <ds:schemaRef ds:uri="http://schemas.microsoft.com/office/2006/documentManagement/types"/>
    <ds:schemaRef ds:uri="http://purl.org/dc/elements/1.1/"/>
    <ds:schemaRef ds:uri="c7350acc-c61f-42c2-8645-878cfc1cf2c7"/>
    <ds:schemaRef ds:uri="http://schemas.microsoft.com/office/2006/metadata/properties"/>
    <ds:schemaRef ds:uri="http://www.w3.org/XML/1998/namespace"/>
    <ds:schemaRef ds:uri="e8302c30-135e-4256-bf27-9ad2afcd8e18"/>
    <ds:schemaRef ds:uri="338acbc3-4dc7-46a5-a26d-b0a62f3b8ca6"/>
  </ds:schemaRefs>
</ds:datastoreItem>
</file>

<file path=customXml/itemProps3.xml><?xml version="1.0" encoding="utf-8"?>
<ds:datastoreItem xmlns:ds="http://schemas.openxmlformats.org/officeDocument/2006/customXml" ds:itemID="{350BDC5C-96D3-4D40-B3A5-C953D0EE8930}">
  <ds:schemaRefs>
    <ds:schemaRef ds:uri="http://schemas.microsoft.com/sharepoint/v3/contenttype/forms"/>
  </ds:schemaRefs>
</ds:datastoreItem>
</file>

<file path=docMetadata/LabelInfo.xml><?xml version="1.0" encoding="utf-8"?>
<clbl:labelList xmlns:clbl="http://schemas.microsoft.com/office/2020/mipLabelMetadata">
  <clbl:label id="{ef27cf87-c648-4dbb-9982-723fe7ab5995}" enabled="1" method="Privileged" siteId="{11dc3b97-4e61-4275-af15-34d7903a29e7}" contentBits="0" removed="0"/>
</clbl:labelList>
</file>

<file path=docProps/app.xml><?xml version="1.0" encoding="utf-8"?>
<Properties xmlns="http://schemas.openxmlformats.org/officeDocument/2006/extended-properties" xmlns:vt="http://schemas.openxmlformats.org/officeDocument/2006/docPropsVTypes">
  <Template>TVS SCS Dec 2020 GENERIC OS (PPT)</Template>
  <TotalTime>1312</TotalTime>
  <Words>512</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Open Sans</vt:lpstr>
      <vt:lpstr>Open Sans Light</vt:lpstr>
      <vt:lpstr>System Font Regular</vt:lpstr>
      <vt:lpstr>TVS SCS Dec 2020 GENERIC OS (PPT)_v2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Harry Drysdale</dc:creator>
  <cp:lastModifiedBy>Kate Aspey</cp:lastModifiedBy>
  <cp:revision>15</cp:revision>
  <cp:lastPrinted>2020-05-26T12:21:00Z</cp:lastPrinted>
  <dcterms:created xsi:type="dcterms:W3CDTF">2019-01-06T23:35:51Z</dcterms:created>
  <dcterms:modified xsi:type="dcterms:W3CDTF">2025-08-04T09:53:11Z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0x01010070F0C8BF6B94A2448343E9D64713A159</vt:lpwstr>
  </property>
  <property fmtid="{D5CDD505-2E9C-101B-9397-08002B2CF9AE}" pid="3" name="Order">
    <vt:r8>5300</vt:r8>
  </property>
  <property fmtid="{D5CDD505-2E9C-101B-9397-08002B2CF9AE}" pid="4" name="MediaServiceImageTags">
    <vt:lpwstr/>
  </property>
</Properties>
</file>