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6"/>
  </p:notesMasterIdLst>
  <p:sldIdLst>
    <p:sldId id="336" r:id="rId5"/>
  </p:sldIdLst>
  <p:sldSz cx="7559675" cy="1069181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32"/>
    <a:srgbClr val="10244C"/>
    <a:srgbClr val="1D428A"/>
    <a:srgbClr val="666666"/>
    <a:srgbClr val="F2A900"/>
    <a:srgbClr val="A7A8AA"/>
    <a:srgbClr val="77817B"/>
    <a:srgbClr val="9D9FA2"/>
    <a:srgbClr val="0B1833"/>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61D120-4FBB-4064-8F48-E113CE53AF87}" v="1" dt="2024-06-28T16:34:33.9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94" autoAdjust="0"/>
    <p:restoredTop sz="94660"/>
  </p:normalViewPr>
  <p:slideViewPr>
    <p:cSldViewPr snapToGrid="0">
      <p:cViewPr varScale="1">
        <p:scale>
          <a:sx n="39" d="100"/>
          <a:sy n="39" d="100"/>
        </p:scale>
        <p:origin x="2560" y="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2D9CE7D-95AE-4F36-B3B5-E4BD5A882577}" type="datetimeFigureOut">
              <a:rPr lang="en-US" smtClean="0"/>
              <a:t>8/4/2025</a:t>
            </a:fld>
            <a:endParaRPr lang="en-US"/>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F850443-E01A-4947-A1F3-3B7E9CBFC3F0}" type="slidenum">
              <a:rPr lang="en-US" smtClean="0"/>
              <a:t>‹#›</a:t>
            </a:fld>
            <a:endParaRPr lang="en-US"/>
          </a:p>
        </p:txBody>
      </p:sp>
    </p:spTree>
    <p:extLst>
      <p:ext uri="{BB962C8B-B14F-4D97-AF65-F5344CB8AC3E}">
        <p14:creationId xmlns:p14="http://schemas.microsoft.com/office/powerpoint/2010/main" val="349050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567990-C19D-5D4F-8496-F76E337322E2}"/>
              </a:ext>
            </a:extLst>
          </p:cNvPr>
          <p:cNvPicPr>
            <a:picLocks noChangeAspect="1"/>
          </p:cNvPicPr>
          <p:nvPr/>
        </p:nvPicPr>
        <p:blipFill>
          <a:blip r:embed="rId2"/>
          <a:srcRect/>
          <a:stretch/>
        </p:blipFill>
        <p:spPr>
          <a:xfrm>
            <a:off x="5971649" y="10102500"/>
            <a:ext cx="1218382" cy="155504"/>
          </a:xfrm>
          <a:prstGeom prst="rect">
            <a:avLst/>
          </a:prstGeom>
        </p:spPr>
      </p:pic>
      <p:sp>
        <p:nvSpPr>
          <p:cNvPr id="8" name="Date Placeholder 3">
            <a:extLst>
              <a:ext uri="{FF2B5EF4-FFF2-40B4-BE49-F238E27FC236}">
                <a16:creationId xmlns:a16="http://schemas.microsoft.com/office/drawing/2014/main" id="{5D6EFBC3-A705-6443-9A54-DB337083194E}"/>
              </a:ext>
            </a:extLst>
          </p:cNvPr>
          <p:cNvSpPr>
            <a:spLocks noGrp="1"/>
          </p:cNvSpPr>
          <p:nvPr>
            <p:ph type="dt" sz="half" idx="2"/>
          </p:nvPr>
        </p:nvSpPr>
        <p:spPr>
          <a:xfrm>
            <a:off x="3766338" y="9895632"/>
            <a:ext cx="1371780" cy="569240"/>
          </a:xfrm>
          <a:prstGeom prst="rect">
            <a:avLst/>
          </a:prstGeom>
        </p:spPr>
        <p:txBody>
          <a:bodyPr vert="horz" lIns="91440" tIns="45720" rIns="91440" bIns="45720" rtlCol="0" anchor="ctr"/>
          <a:lstStyle>
            <a:lvl1pPr algn="l">
              <a:defRPr sz="496">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stStyle>
          <a:p>
            <a:fld id="{742A612F-4CCA-4312-855B-1E8C92F20EC4}" type="datetimeFigureOut">
              <a:rPr lang="en-AU" smtClean="0"/>
              <a:t>4/08/2025</a:t>
            </a:fld>
            <a:endParaRPr lang="en-AU" dirty="0"/>
          </a:p>
        </p:txBody>
      </p:sp>
      <p:pic>
        <p:nvPicPr>
          <p:cNvPr id="6" name="Picture 5" descr="A screenshot of a computer&#10;&#10;Description automatically generated with medium confidence">
            <a:extLst>
              <a:ext uri="{FF2B5EF4-FFF2-40B4-BE49-F238E27FC236}">
                <a16:creationId xmlns:a16="http://schemas.microsoft.com/office/drawing/2014/main" id="{FCD2906B-D74F-483F-ABC1-B8C32DE1E2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420"/>
            <a:ext cx="7559675" cy="10688973"/>
          </a:xfrm>
          <a:prstGeom prst="rect">
            <a:avLst/>
          </a:prstGeom>
        </p:spPr>
      </p:pic>
    </p:spTree>
    <p:extLst>
      <p:ext uri="{BB962C8B-B14F-4D97-AF65-F5344CB8AC3E}">
        <p14:creationId xmlns:p14="http://schemas.microsoft.com/office/powerpoint/2010/main" val="368828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Picture 1" descr="A screenshot of a computer&#10;&#10;Description automatically generated with medium confidence">
            <a:extLst>
              <a:ext uri="{FF2B5EF4-FFF2-40B4-BE49-F238E27FC236}">
                <a16:creationId xmlns:a16="http://schemas.microsoft.com/office/drawing/2014/main" id="{144952B7-84B0-477D-9F33-36ADFEC596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20"/>
            <a:ext cx="7559675" cy="10688973"/>
          </a:xfrm>
          <a:prstGeom prst="rect">
            <a:avLst/>
          </a:prstGeom>
        </p:spPr>
      </p:pic>
    </p:spTree>
    <p:extLst>
      <p:ext uri="{BB962C8B-B14F-4D97-AF65-F5344CB8AC3E}">
        <p14:creationId xmlns:p14="http://schemas.microsoft.com/office/powerpoint/2010/main" val="2047096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lide Number Placeholder 26">
            <a:extLst>
              <a:ext uri="{FF2B5EF4-FFF2-40B4-BE49-F238E27FC236}">
                <a16:creationId xmlns:a16="http://schemas.microsoft.com/office/drawing/2014/main" id="{29234B9D-03EA-5845-913A-61AD8E441AFD}"/>
              </a:ext>
            </a:extLst>
          </p:cNvPr>
          <p:cNvSpPr>
            <a:spLocks noGrp="1"/>
          </p:cNvSpPr>
          <p:nvPr>
            <p:ph type="sldNum" sz="quarter" idx="4"/>
          </p:nvPr>
        </p:nvSpPr>
        <p:spPr>
          <a:xfrm>
            <a:off x="6774525" y="9909727"/>
            <a:ext cx="472480" cy="569240"/>
          </a:xfrm>
          <a:prstGeom prst="rect">
            <a:avLst/>
          </a:prstGeom>
        </p:spPr>
        <p:txBody>
          <a:bodyPr vert="horz" lIns="91440" tIns="45720" rIns="91440" bIns="45720" rtlCol="0" anchor="ctr"/>
          <a:lstStyle>
            <a:lvl1pPr algn="r">
              <a:defRPr sz="558" b="1">
                <a:solidFill>
                  <a:schemeClr val="bg1"/>
                </a:solidFill>
              </a:defRPr>
            </a:lvl1pPr>
          </a:lstStyle>
          <a:p>
            <a:fld id="{7C16231F-40A9-4B28-AEFC-2A7492F685DA}" type="slidenum">
              <a:rPr lang="en-AU" smtClean="0"/>
              <a:t>‹#›</a:t>
            </a:fld>
            <a:endParaRPr lang="en-AU"/>
          </a:p>
        </p:txBody>
      </p:sp>
      <p:sp>
        <p:nvSpPr>
          <p:cNvPr id="4" name="Date Placeholder 3">
            <a:extLst>
              <a:ext uri="{FF2B5EF4-FFF2-40B4-BE49-F238E27FC236}">
                <a16:creationId xmlns:a16="http://schemas.microsoft.com/office/drawing/2014/main" id="{43CBE3B9-50BD-2146-B9CE-68C9A009C045}"/>
              </a:ext>
            </a:extLst>
          </p:cNvPr>
          <p:cNvSpPr>
            <a:spLocks noGrp="1"/>
          </p:cNvSpPr>
          <p:nvPr>
            <p:ph type="dt" sz="half" idx="2"/>
          </p:nvPr>
        </p:nvSpPr>
        <p:spPr>
          <a:xfrm>
            <a:off x="4401566" y="9909727"/>
            <a:ext cx="1700927" cy="569240"/>
          </a:xfrm>
          <a:prstGeom prst="rect">
            <a:avLst/>
          </a:prstGeom>
        </p:spPr>
        <p:txBody>
          <a:bodyPr vert="horz" lIns="91440" tIns="45720" rIns="91440" bIns="45720" rtlCol="0" anchor="ctr"/>
          <a:lstStyle>
            <a:lvl1pPr algn="r">
              <a:defRPr sz="558">
                <a:solidFill>
                  <a:schemeClr val="accent3"/>
                </a:solidFill>
              </a:defRPr>
            </a:lvl1pPr>
          </a:lstStyle>
          <a:p>
            <a:fld id="{742A612F-4CCA-4312-855B-1E8C92F20EC4}" type="datetimeFigureOut">
              <a:rPr lang="en-AU" smtClean="0"/>
              <a:t>4/08/2025</a:t>
            </a:fld>
            <a:endParaRPr lang="en-AU"/>
          </a:p>
        </p:txBody>
      </p:sp>
      <p:pic>
        <p:nvPicPr>
          <p:cNvPr id="6" name="Picture 5" descr="A screenshot of a computer&#10;&#10;Description automatically generated with medium confidence">
            <a:extLst>
              <a:ext uri="{FF2B5EF4-FFF2-40B4-BE49-F238E27FC236}">
                <a16:creationId xmlns:a16="http://schemas.microsoft.com/office/drawing/2014/main" id="{74DE9D0B-7162-4416-A5F5-913DA96C12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420"/>
            <a:ext cx="7559675" cy="10688973"/>
          </a:xfrm>
          <a:prstGeom prst="rect">
            <a:avLst/>
          </a:prstGeom>
        </p:spPr>
      </p:pic>
    </p:spTree>
    <p:extLst>
      <p:ext uri="{BB962C8B-B14F-4D97-AF65-F5344CB8AC3E}">
        <p14:creationId xmlns:p14="http://schemas.microsoft.com/office/powerpoint/2010/main" val="3230573198"/>
      </p:ext>
    </p:extLst>
  </p:cSld>
  <p:clrMap bg1="lt1" tx1="dk1" bg2="lt2" tx2="dk2" accent1="accent1" accent2="accent2" accent3="accent3" accent4="accent4" accent5="accent5" accent6="accent6" hlink="hlink" folHlink="folHlink"/>
  <p:sldLayoutIdLst>
    <p:sldLayoutId id="2147483674" r:id="rId1"/>
    <p:sldLayoutId id="2147483699" r:id="rId2"/>
  </p:sldLayoutIdLst>
  <p:txStyles>
    <p:titleStyle>
      <a:lvl1pPr algn="l" defTabSz="567019" rtl="0" eaLnBrk="1" latinLnBrk="0" hangingPunct="1">
        <a:lnSpc>
          <a:spcPct val="90000"/>
        </a:lnSpc>
        <a:spcBef>
          <a:spcPct val="0"/>
        </a:spcBef>
        <a:buNone/>
        <a:defRPr sz="1116" b="1" kern="1200" cap="all" baseline="0">
          <a:solidFill>
            <a:schemeClr val="accent4"/>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marR="0" indent="0" algn="l" defTabSz="567019" rtl="0" eaLnBrk="1" fontAlgn="auto" latinLnBrk="0" hangingPunct="1">
        <a:lnSpc>
          <a:spcPct val="100000"/>
        </a:lnSpc>
        <a:spcBef>
          <a:spcPts val="620"/>
        </a:spcBef>
        <a:spcAft>
          <a:spcPts val="0"/>
        </a:spcAft>
        <a:buClrTx/>
        <a:buSzTx/>
        <a:buFont typeface="Arial" panose="020B0604020202020204" pitchFamily="34" charset="0"/>
        <a:buNone/>
        <a:tabLst/>
        <a:defRPr sz="744"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156265" indent="-156265" algn="l" defTabSz="567019" rtl="0" eaLnBrk="1" latinLnBrk="0" hangingPunct="1">
        <a:lnSpc>
          <a:spcPct val="100000"/>
        </a:lnSpc>
        <a:spcBef>
          <a:spcPts val="310"/>
        </a:spcBef>
        <a:buSzPct val="80000"/>
        <a:buFont typeface="Arial" panose="020B0604020202020204" pitchFamily="34" charset="0"/>
        <a:buChar char="•"/>
        <a:defRPr sz="744"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312530" indent="-156265" algn="l" defTabSz="567019" rtl="0" eaLnBrk="1" latinLnBrk="0" hangingPunct="1">
        <a:lnSpc>
          <a:spcPct val="100000"/>
        </a:lnSpc>
        <a:spcBef>
          <a:spcPts val="310"/>
        </a:spcBef>
        <a:buFont typeface="System Font Regular"/>
        <a:buChar char="–"/>
        <a:defRPr sz="744"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56265" indent="-156265" algn="l" defTabSz="567019" rtl="0" eaLnBrk="1" latinLnBrk="0" hangingPunct="1">
        <a:lnSpc>
          <a:spcPct val="100000"/>
        </a:lnSpc>
        <a:spcBef>
          <a:spcPts val="310"/>
        </a:spcBef>
        <a:buClr>
          <a:srgbClr val="00B4E9"/>
        </a:buClr>
        <a:buSzPct val="90000"/>
        <a:buFont typeface="+mj-lt"/>
        <a:buAutoNum type="arabicPeriod"/>
        <a:defRPr sz="744"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312530" indent="-156265" algn="l" defTabSz="567019" rtl="0" eaLnBrk="1" latinLnBrk="0" hangingPunct="1">
        <a:lnSpc>
          <a:spcPct val="100000"/>
        </a:lnSpc>
        <a:spcBef>
          <a:spcPts val="310"/>
        </a:spcBef>
        <a:buClr>
          <a:srgbClr val="00B4E9"/>
        </a:buClr>
        <a:buSzPct val="90000"/>
        <a:buFont typeface="+mj-lt"/>
        <a:buAutoNum type="alphaLcPeriod"/>
        <a:defRPr sz="744"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567019" rtl="0" eaLnBrk="1" latinLnBrk="0" hangingPunct="1">
        <a:lnSpc>
          <a:spcPct val="100000"/>
        </a:lnSpc>
        <a:spcBef>
          <a:spcPts val="620"/>
        </a:spcBef>
        <a:buFont typeface="Arial" panose="020B0604020202020204" pitchFamily="34" charset="0"/>
        <a:buNone/>
        <a:defRPr sz="992"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567019" rtl="0" eaLnBrk="1" latinLnBrk="0" hangingPunct="1">
        <a:lnSpc>
          <a:spcPct val="100000"/>
        </a:lnSpc>
        <a:spcBef>
          <a:spcPts val="620"/>
        </a:spcBef>
        <a:buFont typeface="Arial" panose="020B0604020202020204" pitchFamily="34" charset="0"/>
        <a:buNone/>
        <a:defRPr sz="868"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567019" rtl="0" eaLnBrk="1" latinLnBrk="0" hangingPunct="1">
        <a:lnSpc>
          <a:spcPct val="100000"/>
        </a:lnSpc>
        <a:spcBef>
          <a:spcPts val="620"/>
        </a:spcBef>
        <a:buFont typeface="Arial" panose="020B0604020202020204" pitchFamily="34" charset="0"/>
        <a:buNone/>
        <a:defRPr sz="744"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567019" rtl="0" eaLnBrk="1" latinLnBrk="0" hangingPunct="1">
        <a:lnSpc>
          <a:spcPct val="100000"/>
        </a:lnSpc>
        <a:spcBef>
          <a:spcPts val="620"/>
        </a:spcBef>
        <a:buFont typeface="Arial" panose="020B0604020202020204" pitchFamily="34" charset="0"/>
        <a:buNone/>
        <a:defRPr sz="744"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p:bodyStyle>
    <p:otherStyle>
      <a:defPPr>
        <a:defRPr lang="en-US"/>
      </a:defPPr>
      <a:lvl1pPr marL="0" algn="l" defTabSz="567019" rtl="0" eaLnBrk="1" latinLnBrk="0" hangingPunct="1">
        <a:defRPr sz="1116" kern="1200">
          <a:solidFill>
            <a:schemeClr val="tx1"/>
          </a:solidFill>
          <a:latin typeface="+mn-lt"/>
          <a:ea typeface="+mn-ea"/>
          <a:cs typeface="+mn-cs"/>
        </a:defRPr>
      </a:lvl1pPr>
      <a:lvl2pPr marL="283510" algn="l" defTabSz="567019" rtl="0" eaLnBrk="1" latinLnBrk="0" hangingPunct="1">
        <a:defRPr sz="1116" kern="1200">
          <a:solidFill>
            <a:schemeClr val="tx1"/>
          </a:solidFill>
          <a:latin typeface="+mn-lt"/>
          <a:ea typeface="+mn-ea"/>
          <a:cs typeface="+mn-cs"/>
        </a:defRPr>
      </a:lvl2pPr>
      <a:lvl3pPr marL="567019" algn="l" defTabSz="567019" rtl="0" eaLnBrk="1" latinLnBrk="0" hangingPunct="1">
        <a:defRPr sz="1116" kern="1200">
          <a:solidFill>
            <a:schemeClr val="tx1"/>
          </a:solidFill>
          <a:latin typeface="+mn-lt"/>
          <a:ea typeface="+mn-ea"/>
          <a:cs typeface="+mn-cs"/>
        </a:defRPr>
      </a:lvl3pPr>
      <a:lvl4pPr marL="850529" algn="l" defTabSz="567019" rtl="0" eaLnBrk="1" latinLnBrk="0" hangingPunct="1">
        <a:defRPr sz="1116" kern="1200">
          <a:solidFill>
            <a:schemeClr val="tx1"/>
          </a:solidFill>
          <a:latin typeface="+mn-lt"/>
          <a:ea typeface="+mn-ea"/>
          <a:cs typeface="+mn-cs"/>
        </a:defRPr>
      </a:lvl4pPr>
      <a:lvl5pPr marL="1134039" algn="l" defTabSz="567019" rtl="0" eaLnBrk="1" latinLnBrk="0" hangingPunct="1">
        <a:defRPr sz="1116" kern="1200">
          <a:solidFill>
            <a:schemeClr val="tx1"/>
          </a:solidFill>
          <a:latin typeface="+mn-lt"/>
          <a:ea typeface="+mn-ea"/>
          <a:cs typeface="+mn-cs"/>
        </a:defRPr>
      </a:lvl5pPr>
      <a:lvl6pPr marL="1417549" algn="l" defTabSz="567019" rtl="0" eaLnBrk="1" latinLnBrk="0" hangingPunct="1">
        <a:defRPr sz="1116" kern="1200">
          <a:solidFill>
            <a:schemeClr val="tx1"/>
          </a:solidFill>
          <a:latin typeface="+mn-lt"/>
          <a:ea typeface="+mn-ea"/>
          <a:cs typeface="+mn-cs"/>
        </a:defRPr>
      </a:lvl6pPr>
      <a:lvl7pPr marL="1701058" algn="l" defTabSz="567019" rtl="0" eaLnBrk="1" latinLnBrk="0" hangingPunct="1">
        <a:defRPr sz="1116" kern="1200">
          <a:solidFill>
            <a:schemeClr val="tx1"/>
          </a:solidFill>
          <a:latin typeface="+mn-lt"/>
          <a:ea typeface="+mn-ea"/>
          <a:cs typeface="+mn-cs"/>
        </a:defRPr>
      </a:lvl7pPr>
      <a:lvl8pPr marL="1984568" algn="l" defTabSz="567019" rtl="0" eaLnBrk="1" latinLnBrk="0" hangingPunct="1">
        <a:defRPr sz="1116" kern="1200">
          <a:solidFill>
            <a:schemeClr val="tx1"/>
          </a:solidFill>
          <a:latin typeface="+mn-lt"/>
          <a:ea typeface="+mn-ea"/>
          <a:cs typeface="+mn-cs"/>
        </a:defRPr>
      </a:lvl8pPr>
      <a:lvl9pPr marL="2268078" algn="l" defTabSz="567019"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info@tvsscs.com" TargetMode="Externa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www.tvsscs.com/" TargetMode="External"/><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day&#10;&#10;Description automatically generated">
            <a:extLst>
              <a:ext uri="{FF2B5EF4-FFF2-40B4-BE49-F238E27FC236}">
                <a16:creationId xmlns:a16="http://schemas.microsoft.com/office/drawing/2014/main" id="{5BFC16CE-9A1E-465F-AEBB-8BA0246B51CA}"/>
              </a:ext>
            </a:extLst>
          </p:cNvPr>
          <p:cNvPicPr>
            <a:picLocks noChangeAspect="1"/>
          </p:cNvPicPr>
          <p:nvPr/>
        </p:nvPicPr>
        <p:blipFill rotWithShape="1">
          <a:blip r:embed="rId2" cstate="print">
            <a:alphaModFix amt="15000"/>
            <a:extLst>
              <a:ext uri="{28A0092B-C50C-407E-A947-70E740481C1C}">
                <a14:useLocalDpi xmlns:a14="http://schemas.microsoft.com/office/drawing/2010/main" val="0"/>
              </a:ext>
            </a:extLst>
          </a:blip>
          <a:srcRect l="44306" r="11841" b="65609"/>
          <a:stretch/>
        </p:blipFill>
        <p:spPr>
          <a:xfrm>
            <a:off x="5063949" y="6714251"/>
            <a:ext cx="2276297" cy="2665795"/>
          </a:xfrm>
          <a:prstGeom prst="rect">
            <a:avLst/>
          </a:prstGeom>
        </p:spPr>
      </p:pic>
      <p:sp>
        <p:nvSpPr>
          <p:cNvPr id="23" name="TextBox 22">
            <a:extLst>
              <a:ext uri="{FF2B5EF4-FFF2-40B4-BE49-F238E27FC236}">
                <a16:creationId xmlns:a16="http://schemas.microsoft.com/office/drawing/2014/main" id="{B8B8DC8A-FD89-421E-9D28-C37BE86F524C}"/>
              </a:ext>
            </a:extLst>
          </p:cNvPr>
          <p:cNvSpPr txBox="1"/>
          <p:nvPr/>
        </p:nvSpPr>
        <p:spPr>
          <a:xfrm>
            <a:off x="327382" y="2010214"/>
            <a:ext cx="6649900" cy="722634"/>
          </a:xfrm>
          <a:prstGeom prst="rect">
            <a:avLst/>
          </a:prstGeom>
          <a:noFill/>
        </p:spPr>
        <p:txBody>
          <a:bodyPr wrap="square" rtlCol="0">
            <a:spAutoFit/>
          </a:bodyPr>
          <a:lstStyle/>
          <a:p>
            <a:pPr>
              <a:lnSpc>
                <a:spcPts val="2200"/>
              </a:lnSpc>
              <a:spcAft>
                <a:spcPts val="600"/>
              </a:spcAft>
            </a:pPr>
            <a:r>
              <a:rPr lang="en-US" sz="2000" b="1" dirty="0">
                <a:solidFill>
                  <a:srgbClr val="004178"/>
                </a:solidFill>
                <a:latin typeface="Open Sans"/>
                <a:ea typeface="Open Sans Light" panose="020B0306030504020204" pitchFamily="34" charset="0"/>
                <a:cs typeface="Open Sans Light" panose="020B0306030504020204" pitchFamily="34" charset="0"/>
              </a:rPr>
              <a:t>CASE STUDY </a:t>
            </a:r>
          </a:p>
          <a:p>
            <a:pPr>
              <a:lnSpc>
                <a:spcPts val="2200"/>
              </a:lnSpc>
              <a:spcAft>
                <a:spcPts val="600"/>
              </a:spcAft>
            </a:pPr>
            <a:r>
              <a:rPr lang="en-US" b="1" dirty="0">
                <a:solidFill>
                  <a:srgbClr val="00B0F0"/>
                </a:solidFill>
              </a:rPr>
              <a:t>Supply Chain Evolution for a Leading Electricity Provider</a:t>
            </a:r>
            <a:endParaRPr lang="en-US" sz="1200" dirty="0">
              <a:solidFill>
                <a:schemeClr val="accent3"/>
              </a:solidFill>
              <a:latin typeface="Open Sans"/>
              <a:ea typeface="Open Sans" panose="020B0606030504020204" pitchFamily="34" charset="0"/>
              <a:cs typeface="Open Sans" panose="020B0606030504020204" pitchFamily="34" charset="0"/>
            </a:endParaRPr>
          </a:p>
        </p:txBody>
      </p:sp>
      <p:sp>
        <p:nvSpPr>
          <p:cNvPr id="26" name="TextBox 25">
            <a:extLst>
              <a:ext uri="{FF2B5EF4-FFF2-40B4-BE49-F238E27FC236}">
                <a16:creationId xmlns:a16="http://schemas.microsoft.com/office/drawing/2014/main" id="{5FD5661A-AA8E-4C7D-A2D6-F45817E2AA17}"/>
              </a:ext>
            </a:extLst>
          </p:cNvPr>
          <p:cNvSpPr txBox="1"/>
          <p:nvPr/>
        </p:nvSpPr>
        <p:spPr>
          <a:xfrm>
            <a:off x="338447" y="2783729"/>
            <a:ext cx="4536000" cy="7502438"/>
          </a:xfrm>
          <a:prstGeom prst="rect">
            <a:avLst/>
          </a:prstGeom>
          <a:noFill/>
        </p:spPr>
        <p:txBody>
          <a:bodyPr wrap="square" rtlCol="0">
            <a:spAutoFit/>
          </a:bodyPr>
          <a:lstStyle/>
          <a:p>
            <a:pPr defTabSz="914400">
              <a:lnSpc>
                <a:spcPct val="125000"/>
              </a:lnSpc>
              <a:spcBef>
                <a:spcPts val="600"/>
              </a:spcBef>
              <a:spcAft>
                <a:spcPts val="300"/>
              </a:spcAft>
            </a:pPr>
            <a:r>
              <a:rPr lang="en-US" sz="1000" b="1" dirty="0">
                <a:solidFill>
                  <a:schemeClr val="accent4"/>
                </a:solidFill>
                <a:ea typeface="Open Sans Light" panose="020B0306030504020204" pitchFamily="34" charset="0"/>
                <a:cs typeface="Open Sans Light" panose="020B0306030504020204" pitchFamily="34" charset="0"/>
              </a:rPr>
              <a:t>Background:</a:t>
            </a:r>
          </a:p>
          <a:p>
            <a:pPr defTabSz="914400">
              <a:lnSpc>
                <a:spcPct val="125000"/>
              </a:lnSpc>
              <a:spcAft>
                <a:spcPts val="600"/>
              </a:spcAft>
            </a:pP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This Customer owns, operates and maintains a regions electricity distribution network, connecting 2.4 million properties, and more than 5 million people in the region to the National Grid.  TVS SCS manages the provision of spare parts to all 14 of their depots along with a number of contractors. This includes providing: a dedicated customer call </a:t>
            </a:r>
            <a:r>
              <a:rPr lang="en-US" sz="1000" dirty="0" err="1">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centre</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 high product availability, supplier management, 365 warehousing, JIT delivery, pricing &amp; an efficient returns process. Over a period of ten years, TVS SCS has worked with this customer to provide ongoing IT integration developing highly automated and efficient supply chain processes driving value creation and considerable customer benefits.</a:t>
            </a:r>
          </a:p>
          <a:p>
            <a:pPr>
              <a:lnSpc>
                <a:spcPct val="125000"/>
              </a:lnSpc>
              <a:spcBef>
                <a:spcPts val="600"/>
              </a:spcBef>
              <a:spcAft>
                <a:spcPts val="300"/>
              </a:spcAft>
            </a:pPr>
            <a:r>
              <a:rPr lang="en-US" sz="1000" b="1" dirty="0">
                <a:solidFill>
                  <a:schemeClr val="accent4"/>
                </a:solidFill>
                <a:ea typeface="Open Sans Light" panose="020B0306030504020204" pitchFamily="34" charset="0"/>
                <a:cs typeface="Open Sans Light" panose="020B0306030504020204" pitchFamily="34" charset="0"/>
              </a:rPr>
              <a:t>Challenge:</a:t>
            </a:r>
          </a:p>
          <a:p>
            <a:pPr defTabSz="914400">
              <a:lnSpc>
                <a:spcPct val="125000"/>
              </a:lnSpc>
              <a:spcAft>
                <a:spcPts val="600"/>
              </a:spcAft>
            </a:pP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Operating in a closed coupled partnership, TVS SCS has worked with this customer to deliver step-change Supply Chain Transformation. This has involved a complete overhaul of the systems and processes previously used by the customer to manage their supply chain activities. The focus on new automated solutions and services has seen the deployment of e-procurement order management portals, stores and van stock management coupled with a continued focus at improving service efficiency and increasing systems resilience.</a:t>
            </a:r>
          </a:p>
          <a:p>
            <a:pPr marL="0" lvl="1" indent="0">
              <a:lnSpc>
                <a:spcPct val="125000"/>
              </a:lnSpc>
              <a:spcBef>
                <a:spcPts val="600"/>
              </a:spcBef>
              <a:spcAft>
                <a:spcPts val="300"/>
              </a:spcAft>
              <a:buNone/>
            </a:pPr>
            <a:r>
              <a:rPr lang="en-US" sz="1000" b="1" dirty="0">
                <a:solidFill>
                  <a:schemeClr val="accent4"/>
                </a:solidFill>
                <a:ea typeface="Open Sans Light" panose="020B0306030504020204" pitchFamily="34" charset="0"/>
                <a:cs typeface="Open Sans Light" panose="020B0306030504020204" pitchFamily="34" charset="0"/>
              </a:rPr>
              <a:t>The TVS SCS Solution:</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Integration with the customer’s SAP ERP</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Stock visibility across all 14 stores &amp; Central Distribution Centre</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100% access to TVS SCS owned HIAB Fleet for Switchgear and Cables</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Mobile Resource Management application</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Electronic Parts Catalogue order management portal</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Mobile Stock Van Management application</a:t>
            </a:r>
          </a:p>
          <a:p>
            <a:pPr marL="266700" lvl="1" indent="-177800">
              <a:spcBef>
                <a:spcPts val="0"/>
              </a:spcBef>
              <a:spcAft>
                <a:spcPts val="800"/>
              </a:spcAft>
              <a:buFont typeface="Arial" panose="020B0604020202020204" pitchFamily="34" charset="0"/>
              <a:buChar char="•"/>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Storm &amp; Welfare Cubes consisting of strategic stock for emergency events.</a:t>
            </a:r>
          </a:p>
          <a:p>
            <a:pPr marL="0" lvl="1">
              <a:lnSpc>
                <a:spcPct val="125000"/>
              </a:lnSpc>
              <a:spcBef>
                <a:spcPts val="600"/>
              </a:spcBef>
              <a:spcAft>
                <a:spcPts val="300"/>
              </a:spcAft>
            </a:pPr>
            <a:endParaRPr lang="en-US" sz="1000" b="1" dirty="0">
              <a:solidFill>
                <a:schemeClr val="accent4"/>
              </a:solidFill>
              <a:ea typeface="Open Sans Light" panose="020B0306030504020204" pitchFamily="34" charset="0"/>
              <a:cs typeface="Open Sans Light" panose="020B0306030504020204" pitchFamily="34" charset="0"/>
            </a:endParaRPr>
          </a:p>
          <a:p>
            <a:pPr marL="0" lvl="1">
              <a:lnSpc>
                <a:spcPct val="125000"/>
              </a:lnSpc>
              <a:spcBef>
                <a:spcPts val="600"/>
              </a:spcBef>
              <a:spcAft>
                <a:spcPts val="300"/>
              </a:spcAft>
            </a:pPr>
            <a:r>
              <a:rPr lang="en-US" sz="1000" b="1" dirty="0">
                <a:solidFill>
                  <a:schemeClr val="accent4"/>
                </a:solidFill>
                <a:ea typeface="Open Sans Light" panose="020B0306030504020204" pitchFamily="34" charset="0"/>
                <a:cs typeface="Open Sans Light" panose="020B0306030504020204" pitchFamily="34" charset="0"/>
              </a:rPr>
              <a:t>For further information contact:</a:t>
            </a:r>
          </a:p>
          <a:p>
            <a:pPr marL="0" lvl="1">
              <a:lnSpc>
                <a:spcPts val="1400"/>
              </a:lnSpc>
              <a:spcAft>
                <a:spcPts val="200"/>
              </a:spcAft>
              <a:tabLst>
                <a:tab pos="1343025" algn="l"/>
                <a:tab pos="4038600" algn="r"/>
              </a:tabLst>
            </a:pP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hlinkClick r:id="rId3">
                  <a:extLst>
                    <a:ext uri="{A12FA001-AC4F-418D-AE19-62706E023703}">
                      <ahyp:hlinkClr xmlns:ahyp="http://schemas.microsoft.com/office/drawing/2018/hyperlinkcolor" val="tx"/>
                    </a:ext>
                  </a:extLst>
                </a:hlinkClick>
              </a:rPr>
              <a:t>info@tvsscs.com</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b="1"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www.tvsscs.com</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b="1" dirty="0">
                <a:solidFill>
                  <a:schemeClr val="accent3"/>
                </a:solidFill>
                <a:latin typeface="Open Sans Light" panose="020B0306030504020204" pitchFamily="34" charset="0"/>
                <a:ea typeface="Open Sans Light" panose="020B0306030504020204" pitchFamily="34" charset="0"/>
                <a:cs typeface="Open Sans Light" panose="020B0306030504020204" pitchFamily="34" charset="0"/>
              </a:rPr>
              <a:t>|</a:t>
            </a:r>
            <a:r>
              <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rPr>
              <a:t>  01257 265 531</a:t>
            </a:r>
            <a:endPar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endParaRPr>
          </a:p>
          <a:p>
            <a:pPr defTabSz="914400">
              <a:lnSpc>
                <a:spcPct val="125000"/>
              </a:lnSpc>
              <a:spcAft>
                <a:spcPts val="600"/>
              </a:spcAft>
            </a:pPr>
            <a:endParaRPr lang="en-US" sz="1000" dirty="0">
              <a:solidFill>
                <a:srgbClr val="555555"/>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Content Placeholder 1">
            <a:extLst>
              <a:ext uri="{FF2B5EF4-FFF2-40B4-BE49-F238E27FC236}">
                <a16:creationId xmlns:a16="http://schemas.microsoft.com/office/drawing/2014/main" id="{18F2E333-180F-4C8D-85F5-CB31F386477D}"/>
              </a:ext>
            </a:extLst>
          </p:cNvPr>
          <p:cNvSpPr txBox="1">
            <a:spLocks/>
          </p:cNvSpPr>
          <p:nvPr/>
        </p:nvSpPr>
        <p:spPr>
          <a:xfrm>
            <a:off x="5037147" y="2808602"/>
            <a:ext cx="2303099" cy="414290"/>
          </a:xfrm>
          <a:prstGeom prst="rect">
            <a:avLst/>
          </a:prstGeom>
          <a:noFill/>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spcAft>
                <a:spcPts val="300"/>
              </a:spcAft>
              <a:buNone/>
            </a:pPr>
            <a:r>
              <a:rPr lang="en-US" sz="1000" b="1" dirty="0">
                <a:solidFill>
                  <a:schemeClr val="accent4"/>
                </a:solidFill>
              </a:rPr>
              <a:t>Customer Benefits</a:t>
            </a:r>
            <a:r>
              <a:rPr lang="en-US" sz="1000" b="1" dirty="0">
                <a:solidFill>
                  <a:schemeClr val="accent5"/>
                </a:solidFill>
              </a:rPr>
              <a:t>:</a:t>
            </a:r>
          </a:p>
        </p:txBody>
      </p:sp>
      <p:sp>
        <p:nvSpPr>
          <p:cNvPr id="21" name="Content Placeholder 1">
            <a:extLst>
              <a:ext uri="{FF2B5EF4-FFF2-40B4-BE49-F238E27FC236}">
                <a16:creationId xmlns:a16="http://schemas.microsoft.com/office/drawing/2014/main" id="{BCA1C336-B605-451D-B0A8-70BD87123C89}"/>
              </a:ext>
            </a:extLst>
          </p:cNvPr>
          <p:cNvSpPr txBox="1">
            <a:spLocks/>
          </p:cNvSpPr>
          <p:nvPr/>
        </p:nvSpPr>
        <p:spPr>
          <a:xfrm>
            <a:off x="5449505" y="5737833"/>
            <a:ext cx="1872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Robust and resilient processes</a:t>
            </a:r>
          </a:p>
          <a:p>
            <a:pPr marL="0" lvl="1" indent="0">
              <a:buNone/>
            </a:pPr>
            <a:endPar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Content Placeholder 1">
            <a:extLst>
              <a:ext uri="{FF2B5EF4-FFF2-40B4-BE49-F238E27FC236}">
                <a16:creationId xmlns:a16="http://schemas.microsoft.com/office/drawing/2014/main" id="{32D1F396-6275-4B38-8DF2-887E2A5E57F9}"/>
              </a:ext>
            </a:extLst>
          </p:cNvPr>
          <p:cNvSpPr txBox="1">
            <a:spLocks/>
          </p:cNvSpPr>
          <p:nvPr/>
        </p:nvSpPr>
        <p:spPr>
          <a:xfrm>
            <a:off x="5453210" y="3618205"/>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46% reduction in shrinkage</a:t>
            </a:r>
          </a:p>
        </p:txBody>
      </p:sp>
      <p:sp>
        <p:nvSpPr>
          <p:cNvPr id="24" name="Content Placeholder 1">
            <a:extLst>
              <a:ext uri="{FF2B5EF4-FFF2-40B4-BE49-F238E27FC236}">
                <a16:creationId xmlns:a16="http://schemas.microsoft.com/office/drawing/2014/main" id="{506FCBAD-2B0A-4890-8685-7D726AAF9123}"/>
              </a:ext>
            </a:extLst>
          </p:cNvPr>
          <p:cNvSpPr txBox="1">
            <a:spLocks/>
          </p:cNvSpPr>
          <p:nvPr/>
        </p:nvSpPr>
        <p:spPr>
          <a:xfrm>
            <a:off x="5453210" y="4031546"/>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16% inventory reduction</a:t>
            </a:r>
          </a:p>
        </p:txBody>
      </p:sp>
      <p:sp>
        <p:nvSpPr>
          <p:cNvPr id="25" name="Content Placeholder 1">
            <a:extLst>
              <a:ext uri="{FF2B5EF4-FFF2-40B4-BE49-F238E27FC236}">
                <a16:creationId xmlns:a16="http://schemas.microsoft.com/office/drawing/2014/main" id="{9DD2B5A0-AB5A-4B87-A9AA-39356FCD792D}"/>
              </a:ext>
            </a:extLst>
          </p:cNvPr>
          <p:cNvSpPr txBox="1">
            <a:spLocks/>
          </p:cNvSpPr>
          <p:nvPr/>
        </p:nvSpPr>
        <p:spPr>
          <a:xfrm>
            <a:off x="5452680" y="4470105"/>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Reduced Engineer downtime</a:t>
            </a:r>
          </a:p>
        </p:txBody>
      </p:sp>
      <p:sp>
        <p:nvSpPr>
          <p:cNvPr id="27" name="Content Placeholder 1">
            <a:extLst>
              <a:ext uri="{FF2B5EF4-FFF2-40B4-BE49-F238E27FC236}">
                <a16:creationId xmlns:a16="http://schemas.microsoft.com/office/drawing/2014/main" id="{29948ECD-B4CD-4B92-8AC2-30B889239FC0}"/>
              </a:ext>
            </a:extLst>
          </p:cNvPr>
          <p:cNvSpPr txBox="1">
            <a:spLocks/>
          </p:cNvSpPr>
          <p:nvPr/>
        </p:nvSpPr>
        <p:spPr>
          <a:xfrm>
            <a:off x="5449505" y="4874783"/>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Automated systems, reducing admin and invoice queries</a:t>
            </a:r>
          </a:p>
        </p:txBody>
      </p:sp>
      <p:sp>
        <p:nvSpPr>
          <p:cNvPr id="28" name="Content Placeholder 1">
            <a:extLst>
              <a:ext uri="{FF2B5EF4-FFF2-40B4-BE49-F238E27FC236}">
                <a16:creationId xmlns:a16="http://schemas.microsoft.com/office/drawing/2014/main" id="{5851C529-188E-45CA-BC15-D57E4FA81902}"/>
              </a:ext>
            </a:extLst>
          </p:cNvPr>
          <p:cNvSpPr txBox="1">
            <a:spLocks/>
          </p:cNvSpPr>
          <p:nvPr/>
        </p:nvSpPr>
        <p:spPr>
          <a:xfrm>
            <a:off x="5449504" y="5347175"/>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Reduced operating costs</a:t>
            </a:r>
          </a:p>
        </p:txBody>
      </p:sp>
      <p:sp>
        <p:nvSpPr>
          <p:cNvPr id="33" name="Content Placeholder 1">
            <a:extLst>
              <a:ext uri="{FF2B5EF4-FFF2-40B4-BE49-F238E27FC236}">
                <a16:creationId xmlns:a16="http://schemas.microsoft.com/office/drawing/2014/main" id="{8C3C61AF-96BB-456F-833B-06BFC55B0938}"/>
              </a:ext>
            </a:extLst>
          </p:cNvPr>
          <p:cNvSpPr txBox="1">
            <a:spLocks/>
          </p:cNvSpPr>
          <p:nvPr/>
        </p:nvSpPr>
        <p:spPr>
          <a:xfrm>
            <a:off x="5453210" y="3087730"/>
            <a:ext cx="1944000" cy="540000"/>
          </a:xfrm>
          <a:prstGeom prst="rect">
            <a:avLst/>
          </a:prstGeom>
          <a:noFill/>
          <a:ln>
            <a:noFill/>
          </a:ln>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buNone/>
            </a:pPr>
            <a:r>
              <a:rPr lang="en-US" sz="10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Increase in stock availability from 93% to 98.3%</a:t>
            </a:r>
          </a:p>
        </p:txBody>
      </p:sp>
      <p:pic>
        <p:nvPicPr>
          <p:cNvPr id="35" name="Picture 34">
            <a:extLst>
              <a:ext uri="{FF2B5EF4-FFF2-40B4-BE49-F238E27FC236}">
                <a16:creationId xmlns:a16="http://schemas.microsoft.com/office/drawing/2014/main" id="{AD8AA6F1-6E7E-48D4-8A00-C9E0B3BDBA55}"/>
              </a:ext>
            </a:extLst>
          </p:cNvPr>
          <p:cNvPicPr>
            <a:picLocks noChangeAspect="1"/>
          </p:cNvPicPr>
          <p:nvPr/>
        </p:nvPicPr>
        <p:blipFill rotWithShape="1">
          <a:blip r:embed="rId5"/>
          <a:srcRect b="22715"/>
          <a:stretch/>
        </p:blipFill>
        <p:spPr>
          <a:xfrm>
            <a:off x="5110052" y="4519296"/>
            <a:ext cx="256178" cy="297830"/>
          </a:xfrm>
          <a:prstGeom prst="rect">
            <a:avLst/>
          </a:prstGeom>
        </p:spPr>
      </p:pic>
      <p:pic>
        <p:nvPicPr>
          <p:cNvPr id="36" name="Picture 35" descr="Icon&#10;&#10;Description automatically generated">
            <a:extLst>
              <a:ext uri="{FF2B5EF4-FFF2-40B4-BE49-F238E27FC236}">
                <a16:creationId xmlns:a16="http://schemas.microsoft.com/office/drawing/2014/main" id="{431840E5-680D-409E-A13E-CE442F23116D}"/>
              </a:ext>
            </a:extLst>
          </p:cNvPr>
          <p:cNvPicPr>
            <a:picLocks noChangeAspect="1"/>
          </p:cNvPicPr>
          <p:nvPr/>
        </p:nvPicPr>
        <p:blipFill rotWithShape="1">
          <a:blip r:embed="rId6"/>
          <a:srcRect b="23111"/>
          <a:stretch/>
        </p:blipFill>
        <p:spPr>
          <a:xfrm>
            <a:off x="5105905" y="5410337"/>
            <a:ext cx="261454" cy="269185"/>
          </a:xfrm>
          <a:prstGeom prst="rect">
            <a:avLst/>
          </a:prstGeom>
        </p:spPr>
      </p:pic>
      <p:pic>
        <p:nvPicPr>
          <p:cNvPr id="37" name="Picture 36" descr="Icon, qr code&#10;&#10;Description automatically generated">
            <a:extLst>
              <a:ext uri="{FF2B5EF4-FFF2-40B4-BE49-F238E27FC236}">
                <a16:creationId xmlns:a16="http://schemas.microsoft.com/office/drawing/2014/main" id="{3A7FEDC0-92B4-4CFE-99C7-F2F77CC675C2}"/>
              </a:ext>
            </a:extLst>
          </p:cNvPr>
          <p:cNvPicPr>
            <a:picLocks noChangeAspect="1"/>
          </p:cNvPicPr>
          <p:nvPr/>
        </p:nvPicPr>
        <p:blipFill rotWithShape="1">
          <a:blip r:embed="rId7"/>
          <a:srcRect b="25088"/>
          <a:stretch/>
        </p:blipFill>
        <p:spPr>
          <a:xfrm>
            <a:off x="5063949" y="4952655"/>
            <a:ext cx="282202" cy="295618"/>
          </a:xfrm>
          <a:prstGeom prst="rect">
            <a:avLst/>
          </a:prstGeom>
        </p:spPr>
      </p:pic>
      <p:pic>
        <p:nvPicPr>
          <p:cNvPr id="38" name="Graphic 37">
            <a:extLst>
              <a:ext uri="{FF2B5EF4-FFF2-40B4-BE49-F238E27FC236}">
                <a16:creationId xmlns:a16="http://schemas.microsoft.com/office/drawing/2014/main" id="{70996130-5174-4161-BFDA-D602CFC61E6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98644" y="4086963"/>
            <a:ext cx="256178" cy="231486"/>
          </a:xfrm>
          <a:prstGeom prst="rect">
            <a:avLst/>
          </a:prstGeom>
        </p:spPr>
      </p:pic>
      <p:pic>
        <p:nvPicPr>
          <p:cNvPr id="39" name="Graphic 38">
            <a:extLst>
              <a:ext uri="{FF2B5EF4-FFF2-40B4-BE49-F238E27FC236}">
                <a16:creationId xmlns:a16="http://schemas.microsoft.com/office/drawing/2014/main" id="{05569F10-4503-4E44-8A33-588DCB6F8B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99529" y="3660889"/>
            <a:ext cx="256178" cy="231486"/>
          </a:xfrm>
          <a:prstGeom prst="rect">
            <a:avLst/>
          </a:prstGeom>
        </p:spPr>
      </p:pic>
      <p:pic>
        <p:nvPicPr>
          <p:cNvPr id="40" name="Graphic 39">
            <a:extLst>
              <a:ext uri="{FF2B5EF4-FFF2-40B4-BE49-F238E27FC236}">
                <a16:creationId xmlns:a16="http://schemas.microsoft.com/office/drawing/2014/main" id="{B8F6A649-463C-4794-BB0D-7CDF3DBD9A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01024" y="3191824"/>
            <a:ext cx="252010" cy="227721"/>
          </a:xfrm>
          <a:prstGeom prst="rect">
            <a:avLst/>
          </a:prstGeom>
        </p:spPr>
      </p:pic>
      <p:pic>
        <p:nvPicPr>
          <p:cNvPr id="41" name="Picture 40" descr="Icon&#10;&#10;Description automatically generated">
            <a:extLst>
              <a:ext uri="{FF2B5EF4-FFF2-40B4-BE49-F238E27FC236}">
                <a16:creationId xmlns:a16="http://schemas.microsoft.com/office/drawing/2014/main" id="{CE6EC831-199D-412B-88DE-E0613DF1ED6F}"/>
              </a:ext>
            </a:extLst>
          </p:cNvPr>
          <p:cNvPicPr>
            <a:picLocks noChangeAspect="1"/>
          </p:cNvPicPr>
          <p:nvPr/>
        </p:nvPicPr>
        <p:blipFill rotWithShape="1">
          <a:blip r:embed="rId12"/>
          <a:srcRect b="18050"/>
          <a:stretch/>
        </p:blipFill>
        <p:spPr>
          <a:xfrm>
            <a:off x="5076586" y="5824837"/>
            <a:ext cx="293492" cy="343650"/>
          </a:xfrm>
          <a:prstGeom prst="rect">
            <a:avLst/>
          </a:prstGeom>
        </p:spPr>
      </p:pic>
      <p:cxnSp>
        <p:nvCxnSpPr>
          <p:cNvPr id="29" name="Straight Connector 28">
            <a:extLst>
              <a:ext uri="{FF2B5EF4-FFF2-40B4-BE49-F238E27FC236}">
                <a16:creationId xmlns:a16="http://schemas.microsoft.com/office/drawing/2014/main" id="{19B7C07F-DC00-4344-852D-F6EF1C8314A2}"/>
              </a:ext>
            </a:extLst>
          </p:cNvPr>
          <p:cNvCxnSpPr>
            <a:cxnSpLocks/>
          </p:cNvCxnSpPr>
          <p:nvPr/>
        </p:nvCxnSpPr>
        <p:spPr>
          <a:xfrm>
            <a:off x="4987164" y="2907123"/>
            <a:ext cx="7276" cy="6570641"/>
          </a:xfrm>
          <a:prstGeom prst="line">
            <a:avLst/>
          </a:prstGeom>
          <a:ln w="19050" cmpd="sng">
            <a:solidFill>
              <a:srgbClr val="666666">
                <a:alpha val="50000"/>
              </a:srgbClr>
            </a:solidFill>
            <a:prstDash val="sysDot"/>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D53323BB-BCF9-111B-4D74-C6EBDBB437EC}"/>
              </a:ext>
            </a:extLst>
          </p:cNvPr>
          <p:cNvSpPr txBox="1">
            <a:spLocks/>
          </p:cNvSpPr>
          <p:nvPr/>
        </p:nvSpPr>
        <p:spPr>
          <a:xfrm>
            <a:off x="5049847" y="6348092"/>
            <a:ext cx="2303099" cy="3224922"/>
          </a:xfrm>
          <a:prstGeom prst="rect">
            <a:avLst/>
          </a:prstGeom>
          <a:noFill/>
        </p:spPr>
        <p:txBody>
          <a:bodyPr vert="horz" lIns="91440" tIns="45720" rIns="91440" bIns="45720" rtlCol="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252000" indent="-252000" algn="l" defTabSz="914400" rtl="0" eaLnBrk="1" latinLnBrk="0" hangingPunct="1">
              <a:lnSpc>
                <a:spcPct val="100000"/>
              </a:lnSpc>
              <a:spcBef>
                <a:spcPts val="500"/>
              </a:spcBef>
              <a:buSzPct val="80000"/>
              <a:buFont typeface="Arial" panose="020B0604020202020204" pitchFamily="34" charset="0"/>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504000" indent="-252000" algn="l" defTabSz="914400" rtl="0" eaLnBrk="1" latinLnBrk="0" hangingPunct="1">
              <a:lnSpc>
                <a:spcPct val="100000"/>
              </a:lnSpc>
              <a:spcBef>
                <a:spcPts val="500"/>
              </a:spcBef>
              <a:buFont typeface="System Font Regular"/>
              <a:buChar char="–"/>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252000" indent="-252000" algn="l" defTabSz="914400" rtl="0" eaLnBrk="1" latinLnBrk="0" hangingPunct="1">
              <a:lnSpc>
                <a:spcPct val="100000"/>
              </a:lnSpc>
              <a:spcBef>
                <a:spcPts val="500"/>
              </a:spcBef>
              <a:buClr>
                <a:srgbClr val="00B4E9"/>
              </a:buClr>
              <a:buSzPct val="90000"/>
              <a:buFont typeface="+mj-lt"/>
              <a:buAutoNum type="arabi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504000" indent="-252000" algn="l" defTabSz="914400" rtl="0" eaLnBrk="1" latinLnBrk="0" hangingPunct="1">
              <a:lnSpc>
                <a:spcPct val="100000"/>
              </a:lnSpc>
              <a:spcBef>
                <a:spcPts val="500"/>
              </a:spcBef>
              <a:buClr>
                <a:srgbClr val="00B4E9"/>
              </a:buClr>
              <a:buSzPct val="90000"/>
              <a:buFont typeface="+mj-lt"/>
              <a:buAutoNum type="alphaLcPeriod"/>
              <a:defRPr sz="12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914400" rtl="0" eaLnBrk="1" latinLnBrk="0" hangingPunct="1">
              <a:lnSpc>
                <a:spcPct val="100000"/>
              </a:lnSpc>
              <a:spcBef>
                <a:spcPts val="1000"/>
              </a:spcBef>
              <a:buFont typeface="Arial" panose="020B0604020202020204" pitchFamily="34" charset="0"/>
              <a:buNone/>
              <a:defRPr sz="16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914400" rtl="0" eaLnBrk="1" latinLnBrk="0" hangingPunct="1">
              <a:lnSpc>
                <a:spcPct val="100000"/>
              </a:lnSpc>
              <a:spcBef>
                <a:spcPts val="1000"/>
              </a:spcBef>
              <a:buFont typeface="Arial" panose="020B0604020202020204" pitchFamily="34" charset="0"/>
              <a:buNone/>
              <a:defRPr sz="14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7pPr>
            <a:lvl8pPr marL="0" indent="0" algn="l" defTabSz="914400" rtl="0" eaLnBrk="1" latinLnBrk="0" hangingPunct="1">
              <a:lnSpc>
                <a:spcPct val="100000"/>
              </a:lnSpc>
              <a:spcBef>
                <a:spcPts val="1000"/>
              </a:spcBef>
              <a:buFont typeface="Arial" panose="020B0604020202020204" pitchFamily="34" charset="0"/>
              <a:buNone/>
              <a:defRPr sz="1200" b="1"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8pPr>
            <a:lvl9pPr marL="0" indent="0" algn="l" defTabSz="914400" rtl="0" eaLnBrk="1" latinLnBrk="0" hangingPunct="1">
              <a:lnSpc>
                <a:spcPct val="100000"/>
              </a:lnSpc>
              <a:spcBef>
                <a:spcPts val="1000"/>
              </a:spcBef>
              <a:buFont typeface="Arial" panose="020B0604020202020204" pitchFamily="34" charset="0"/>
              <a:buNone/>
              <a:defRPr sz="1200" b="0" kern="1200">
                <a:solidFill>
                  <a:schemeClr val="accent4"/>
                </a:solidFill>
                <a:latin typeface="Open Sans" panose="020B0606030504020204" pitchFamily="34" charset="0"/>
                <a:ea typeface="Open Sans" panose="020B0606030504020204" pitchFamily="34" charset="0"/>
                <a:cs typeface="Open Sans" panose="020B0606030504020204" pitchFamily="34" charset="0"/>
              </a:defRPr>
            </a:lvl9pPr>
          </a:lstStyle>
          <a:p>
            <a:pPr marL="0" lvl="1" indent="0">
              <a:spcAft>
                <a:spcPts val="300"/>
              </a:spcAft>
              <a:buNone/>
            </a:pPr>
            <a:r>
              <a:rPr lang="en-US" sz="1000" b="1" dirty="0">
                <a:solidFill>
                  <a:schemeClr val="accent4"/>
                </a:solidFill>
              </a:rPr>
              <a:t>Customer Testimonial</a:t>
            </a:r>
            <a:r>
              <a:rPr lang="en-US" sz="1000" b="1" dirty="0">
                <a:solidFill>
                  <a:schemeClr val="accent5"/>
                </a:solidFill>
              </a:rPr>
              <a:t>:</a:t>
            </a:r>
          </a:p>
          <a:p>
            <a:pPr marL="0" lvl="1" indent="0">
              <a:spcAft>
                <a:spcPts val="300"/>
              </a:spcAft>
              <a:buNone/>
            </a:pPr>
            <a:endParaRPr lang="en-US" sz="1000" b="1" dirty="0">
              <a:solidFill>
                <a:schemeClr val="accent5"/>
              </a:solidFill>
            </a:endParaRPr>
          </a:p>
          <a:p>
            <a:pPr marL="0" lvl="1" indent="0">
              <a:spcAft>
                <a:spcPts val="300"/>
              </a:spcAft>
              <a:buNone/>
            </a:pPr>
            <a:r>
              <a:rPr lang="en-US" sz="8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“It is a pleasure to be in partnership with TVS SCS, who we can trust on stock management, and deliveries to remote sites. </a:t>
            </a:r>
          </a:p>
          <a:p>
            <a:pPr marL="0" lvl="1" indent="0">
              <a:spcAft>
                <a:spcPts val="300"/>
              </a:spcAft>
              <a:buNone/>
            </a:pPr>
            <a:r>
              <a:rPr lang="en-US" sz="8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Their expertise on AI and technologies implemented in the warehouse, stock management software, bespoke van stock management for our engineers, using mobile phone as scanners and online portal for our field staff to check the stock level from any remote location to identify the closest store with the stock is extraordinary. </a:t>
            </a:r>
          </a:p>
          <a:p>
            <a:pPr marL="0" lvl="1" indent="0">
              <a:spcAft>
                <a:spcPts val="300"/>
              </a:spcAft>
              <a:buNone/>
            </a:pPr>
            <a:r>
              <a:rPr lang="en-US" sz="800"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Difficult times during Storm Desmond, Storm Arwen where many houses were left with no power TVS played an astonishing role in delivering fault stock 24/7 to support us above and beyond.”</a:t>
            </a:r>
          </a:p>
          <a:p>
            <a:pPr marL="0" lvl="1" indent="0">
              <a:spcAft>
                <a:spcPts val="300"/>
              </a:spcAft>
              <a:buNone/>
            </a:pPr>
            <a:r>
              <a:rPr lang="en-US" sz="800" b="1"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rPr>
              <a:t>Logistics Manager</a:t>
            </a:r>
          </a:p>
          <a:p>
            <a:pPr marL="0" lvl="1" indent="0">
              <a:spcAft>
                <a:spcPts val="300"/>
              </a:spcAft>
              <a:buNone/>
            </a:pPr>
            <a:endParaRPr lang="en-US" sz="800" b="1" dirty="0">
              <a:solidFill>
                <a:schemeClr val="accent5"/>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800908430"/>
      </p:ext>
    </p:extLst>
  </p:cSld>
  <p:clrMapOvr>
    <a:masterClrMapping/>
  </p:clrMapOvr>
</p:sld>
</file>

<file path=ppt/theme/theme1.xml><?xml version="1.0" encoding="utf-8"?>
<a:theme xmlns:a="http://schemas.openxmlformats.org/drawingml/2006/main" name="TVS SCS Dec 2020 GENERIC OS (PPT)_v2">
  <a:themeElements>
    <a:clrScheme name="TVS SCS Dec 2020">
      <a:dk1>
        <a:srgbClr val="000000"/>
      </a:dk1>
      <a:lt1>
        <a:srgbClr val="FFFFFF"/>
      </a:lt1>
      <a:dk2>
        <a:srgbClr val="555555"/>
      </a:dk2>
      <a:lt2>
        <a:srgbClr val="B2B2B2"/>
      </a:lt2>
      <a:accent1>
        <a:srgbClr val="23D29B"/>
      </a:accent1>
      <a:accent2>
        <a:srgbClr val="D70F46"/>
      </a:accent2>
      <a:accent3>
        <a:srgbClr val="00A5E6"/>
      </a:accent3>
      <a:accent4>
        <a:srgbClr val="004178"/>
      </a:accent4>
      <a:accent5>
        <a:srgbClr val="555555"/>
      </a:accent5>
      <a:accent6>
        <a:srgbClr val="B2B2B2"/>
      </a:accent6>
      <a:hlink>
        <a:srgbClr val="00A4E5"/>
      </a:hlink>
      <a:folHlink>
        <a:srgbClr val="4CC0ED"/>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VS SCS Dec 2020 GENERIC OS (PPT)_v2" id="{D7751BF3-2976-4839-A1E0-258E5C8F8EBE}" vid="{D8E11315-D05F-4E97-A1A5-86810E5737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8302c30-135e-4256-bf27-9ad2afcd8e18" xsi:nil="true"/>
    <lcf76f155ced4ddcb4097134ff3c332f xmlns="338acbc3-4dc7-46a5-a26d-b0a62f3b8ca6">
      <Terms xmlns="http://schemas.microsoft.com/office/infopath/2007/PartnerControls"/>
    </lcf76f155ced4ddcb4097134ff3c332f>
    <SharedWithUsers xmlns="e8302c30-135e-4256-bf27-9ad2afcd8e18">
      <UserInfo>
        <DisplayName>Pallavi K. Nair</DisplayName>
        <AccountId>810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0F0C8BF6B94A2448343E9D64713A159" ma:contentTypeVersion="17" ma:contentTypeDescription="Create a new document." ma:contentTypeScope="" ma:versionID="5d1da957c104ee5bf3610d117b00e22a">
  <xsd:schema xmlns:xsd="http://www.w3.org/2001/XMLSchema" xmlns:xs="http://www.w3.org/2001/XMLSchema" xmlns:p="http://schemas.microsoft.com/office/2006/metadata/properties" xmlns:ns2="338acbc3-4dc7-46a5-a26d-b0a62f3b8ca6" xmlns:ns3="e8302c30-135e-4256-bf27-9ad2afcd8e18" targetNamespace="http://schemas.microsoft.com/office/2006/metadata/properties" ma:root="true" ma:fieldsID="9eab1fce25ba86f9de3722222598391f" ns2:_="" ns3:_="">
    <xsd:import namespace="338acbc3-4dc7-46a5-a26d-b0a62f3b8ca6"/>
    <xsd:import namespace="e8302c30-135e-4256-bf27-9ad2afcd8e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acbc3-4dc7-46a5-a26d-b0a62f3b8c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6dd3264-317f-4004-94c6-727cc2f263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302c30-135e-4256-bf27-9ad2afcd8e1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4a6d03a-bfca-4ffe-aceb-210455f65112}" ma:internalName="TaxCatchAll" ma:showField="CatchAllData" ma:web="e8302c30-135e-4256-bf27-9ad2afcd8e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BDC5C-96D3-4D40-B3A5-C953D0EE8930}">
  <ds:schemaRefs>
    <ds:schemaRef ds:uri="http://schemas.microsoft.com/sharepoint/v3/contenttype/forms"/>
  </ds:schemaRefs>
</ds:datastoreItem>
</file>

<file path=customXml/itemProps2.xml><?xml version="1.0" encoding="utf-8"?>
<ds:datastoreItem xmlns:ds="http://schemas.openxmlformats.org/officeDocument/2006/customXml" ds:itemID="{DD0E0892-F3B2-4A52-A866-7ADD22150778}">
  <ds:schemaRefs>
    <ds:schemaRef ds:uri="http://schemas.openxmlformats.org/package/2006/metadata/core-properties"/>
    <ds:schemaRef ds:uri="09451796-b26d-4ff0-96a5-d367e72030df"/>
    <ds:schemaRef ds:uri="http://purl.org/dc/dcmitype/"/>
    <ds:schemaRef ds:uri="http://schemas.microsoft.com/office/infopath/2007/PartnerControls"/>
    <ds:schemaRef ds:uri="http://purl.org/dc/terms/"/>
    <ds:schemaRef ds:uri="http://schemas.microsoft.com/office/2006/documentManagement/types"/>
    <ds:schemaRef ds:uri="http://purl.org/dc/elements/1.1/"/>
    <ds:schemaRef ds:uri="c7350acc-c61f-42c2-8645-878cfc1cf2c7"/>
    <ds:schemaRef ds:uri="http://schemas.microsoft.com/office/2006/metadata/properties"/>
    <ds:schemaRef ds:uri="http://www.w3.org/XML/1998/namespace"/>
    <ds:schemaRef ds:uri="e8302c30-135e-4256-bf27-9ad2afcd8e18"/>
    <ds:schemaRef ds:uri="338acbc3-4dc7-46a5-a26d-b0a62f3b8ca6"/>
  </ds:schemaRefs>
</ds:datastoreItem>
</file>

<file path=customXml/itemProps3.xml><?xml version="1.0" encoding="utf-8"?>
<ds:datastoreItem xmlns:ds="http://schemas.openxmlformats.org/officeDocument/2006/customXml" ds:itemID="{CF7C1A72-2016-4479-B157-7D16BAE70B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8acbc3-4dc7-46a5-a26d-b0a62f3b8ca6"/>
    <ds:schemaRef ds:uri="e8302c30-135e-4256-bf27-9ad2afcd8e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f27cf87-c648-4dbb-9982-723fe7ab5995}" enabled="1" method="Privileged" siteId="{11dc3b97-4e61-4275-af15-34d7903a29e7}" contentBits="0" removed="0"/>
</clbl:labelList>
</file>

<file path=docProps/app.xml><?xml version="1.0" encoding="utf-8"?>
<Properties xmlns="http://schemas.openxmlformats.org/officeDocument/2006/extended-properties" xmlns:vt="http://schemas.openxmlformats.org/officeDocument/2006/docPropsVTypes">
  <Template>TVS SCS Dec 2020 GENERIC OS (PPT)</Template>
  <TotalTime>1251</TotalTime>
  <Words>454</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Open Sans</vt:lpstr>
      <vt:lpstr>Open Sans Light</vt:lpstr>
      <vt:lpstr>System Font Regular</vt:lpstr>
      <vt:lpstr>TVS SCS Dec 2020 GENERIC OS (PPT)_v2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Drysdale</dc:creator>
  <cp:lastModifiedBy>Kate Aspey</cp:lastModifiedBy>
  <cp:revision>15</cp:revision>
  <cp:lastPrinted>2020-05-26T12:21:00Z</cp:lastPrinted>
  <dcterms:created xsi:type="dcterms:W3CDTF">2019-01-06T23:35:51Z</dcterms:created>
  <dcterms:modified xsi:type="dcterms:W3CDTF">2025-08-04T14:22:31Z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0x01010070F0C8BF6B94A2448343E9D64713A159</vt:lpwstr>
  </property>
  <property fmtid="{D5CDD505-2E9C-101B-9397-08002B2CF9AE}" pid="3" name="Order">
    <vt:r8>5300</vt:r8>
  </property>
  <property fmtid="{D5CDD505-2E9C-101B-9397-08002B2CF9AE}" pid="4" name="MediaServiceImageTags">
    <vt:lpwstr/>
  </property>
</Properties>
</file>